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0"/>
  </p:notesMasterIdLst>
  <p:sldIdLst>
    <p:sldId id="256" r:id="rId2"/>
    <p:sldId id="298" r:id="rId3"/>
    <p:sldId id="308" r:id="rId4"/>
    <p:sldId id="309" r:id="rId5"/>
    <p:sldId id="303" r:id="rId6"/>
    <p:sldId id="305" r:id="rId7"/>
    <p:sldId id="306" r:id="rId8"/>
    <p:sldId id="280" r:id="rId9"/>
  </p:sldIdLst>
  <p:sldSz cx="9144000" cy="6858000" type="screen4x3"/>
  <p:notesSz cx="6858000" cy="994568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CCCC"/>
    <a:srgbClr val="000000"/>
    <a:srgbClr val="9D799D"/>
    <a:srgbClr val="FFFFFF"/>
    <a:srgbClr val="66CCFF"/>
    <a:srgbClr val="F0F0F0"/>
    <a:srgbClr val="3B13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4660"/>
  </p:normalViewPr>
  <p:slideViewPr>
    <p:cSldViewPr>
      <p:cViewPr varScale="1">
        <p:scale>
          <a:sx n="76" d="100"/>
          <a:sy n="76" d="100"/>
        </p:scale>
        <p:origin x="1709"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36E425-E120-4387-8037-1912C69444B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A9EDBB99-CE9D-453D-BEEE-62FFA5A0BFDC}">
      <dgm:prSet phldrT="[Text]" custT="1"/>
      <dgm:spPr>
        <a:solidFill>
          <a:srgbClr val="FFFF00"/>
        </a:solidFill>
      </dgm:spPr>
      <dgm:t>
        <a:bodyPr/>
        <a:lstStyle/>
        <a:p>
          <a:pPr algn="l">
            <a:lnSpc>
              <a:spcPct val="90000"/>
            </a:lnSpc>
            <a:spcAft>
              <a:spcPct val="35000"/>
            </a:spcAft>
          </a:pPr>
          <a:endParaRPr lang="es-ES" sz="900" b="1"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s-ES" sz="900" b="1"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s-ES" sz="900" b="1"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s-ES" sz="900" b="1"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1" noProof="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1800" b="1" noProof="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1800" b="1" noProof="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1800" b="1" noProof="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r>
            <a:rPr lang="en-GB" sz="1800" b="1" noProof="0" dirty="0">
              <a:solidFill>
                <a:schemeClr val="tx1"/>
              </a:solidFill>
              <a:latin typeface="Verdana" panose="020B0604030504040204" pitchFamily="34" charset="0"/>
              <a:ea typeface="Verdana" panose="020B0604030504040204" pitchFamily="34" charset="0"/>
            </a:rPr>
            <a:t>           </a:t>
          </a:r>
        </a:p>
        <a:p>
          <a:pPr algn="l">
            <a:lnSpc>
              <a:spcPct val="90000"/>
            </a:lnSpc>
            <a:spcAft>
              <a:spcPct val="35000"/>
            </a:spcAft>
          </a:pPr>
          <a:r>
            <a:rPr lang="en-GB" sz="1800" b="1" noProof="0" dirty="0">
              <a:solidFill>
                <a:schemeClr val="tx1"/>
              </a:solidFill>
              <a:latin typeface="Verdana" panose="020B0604030504040204" pitchFamily="34" charset="0"/>
              <a:ea typeface="Verdana" panose="020B0604030504040204" pitchFamily="34" charset="0"/>
            </a:rPr>
            <a:t>             </a:t>
          </a:r>
        </a:p>
        <a:p>
          <a:pPr algn="l">
            <a:lnSpc>
              <a:spcPct val="0"/>
            </a:lnSpc>
            <a:spcAft>
              <a:spcPct val="35000"/>
            </a:spcAft>
          </a:pPr>
          <a:r>
            <a:rPr lang="en-GB" sz="1800" b="1" noProof="0" dirty="0">
              <a:solidFill>
                <a:schemeClr val="tx1"/>
              </a:solidFill>
              <a:latin typeface="Verdana" panose="020B0604030504040204" pitchFamily="34" charset="0"/>
              <a:ea typeface="Verdana" panose="020B0604030504040204" pitchFamily="34" charset="0"/>
            </a:rPr>
            <a:t>                </a:t>
          </a:r>
        </a:p>
        <a:p>
          <a:pPr algn="l">
            <a:lnSpc>
              <a:spcPct val="0"/>
            </a:lnSpc>
            <a:spcAft>
              <a:spcPct val="35000"/>
            </a:spcAft>
          </a:pPr>
          <a:endParaRPr lang="en-GB" sz="1800" b="1" noProof="0" dirty="0">
            <a:solidFill>
              <a:schemeClr val="tx1"/>
            </a:solidFill>
            <a:latin typeface="Verdana" panose="020B0604030504040204" pitchFamily="34" charset="0"/>
            <a:ea typeface="Verdana" panose="020B0604030504040204" pitchFamily="34" charset="0"/>
          </a:endParaRPr>
        </a:p>
        <a:p>
          <a:pPr algn="l">
            <a:lnSpc>
              <a:spcPct val="0"/>
            </a:lnSpc>
            <a:spcAft>
              <a:spcPct val="35000"/>
            </a:spcAft>
          </a:pPr>
          <a:endParaRPr lang="en-GB" sz="1800" b="1" noProof="0" dirty="0">
            <a:solidFill>
              <a:schemeClr val="tx1"/>
            </a:solidFill>
            <a:latin typeface="Verdana" panose="020B0604030504040204" pitchFamily="34" charset="0"/>
            <a:ea typeface="Verdana" panose="020B0604030504040204" pitchFamily="34" charset="0"/>
          </a:endParaRPr>
        </a:p>
        <a:p>
          <a:pPr algn="l">
            <a:lnSpc>
              <a:spcPct val="0"/>
            </a:lnSpc>
            <a:spcAft>
              <a:spcPct val="35000"/>
            </a:spcAft>
          </a:pPr>
          <a:r>
            <a:rPr lang="en-GB" sz="1800" b="1" noProof="0" dirty="0">
              <a:solidFill>
                <a:schemeClr val="tx1"/>
              </a:solidFill>
              <a:latin typeface="Verdana" panose="020B0604030504040204" pitchFamily="34" charset="0"/>
              <a:ea typeface="Verdana" panose="020B0604030504040204" pitchFamily="34" charset="0"/>
            </a:rPr>
            <a:t>                  Strengths</a:t>
          </a:r>
        </a:p>
        <a:p>
          <a:pPr algn="l">
            <a:lnSpc>
              <a:spcPct val="0"/>
            </a:lnSpc>
            <a:spcAft>
              <a:spcPct val="35000"/>
            </a:spcAft>
          </a:pPr>
          <a:endParaRPr lang="en-GB" sz="1800" b="1" noProof="0" dirty="0">
            <a:solidFill>
              <a:schemeClr val="tx1"/>
            </a:solidFill>
            <a:latin typeface="Verdana" panose="020B0604030504040204" pitchFamily="34" charset="0"/>
            <a:ea typeface="Verdana" panose="020B0604030504040204" pitchFamily="34" charset="0"/>
          </a:endParaRPr>
        </a:p>
        <a:p>
          <a:pPr algn="l">
            <a:lnSpc>
              <a:spcPct val="0"/>
            </a:lnSpc>
            <a:spcAft>
              <a:spcPct val="35000"/>
            </a:spcAft>
          </a:pPr>
          <a:r>
            <a:rPr lang="en-GB" sz="900" b="0" i="0" dirty="0">
              <a:solidFill>
                <a:schemeClr val="tx1"/>
              </a:solidFill>
              <a:latin typeface="Verdana" panose="020B0604030504040204" pitchFamily="34" charset="0"/>
              <a:ea typeface="Verdana" panose="020B0604030504040204" pitchFamily="34" charset="0"/>
            </a:rPr>
            <a:t>-more legal certainty for jurisdictional rules</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-less forum shopping (time &amp; resources for the Operator and the State)</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-enforceability of channelling principle (only the Operator is liable exc. wilful misconduct)</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-enforceability of judgments of courts of Operator´s jurisdiction</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-State remains in RPC/RBC or in VC/RVC (treaty relations with neighbouring States) and Joint Protocol (bridging RPC/RSC States with VC/RVC States &amp; vice-versa)</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-CSC quasi-identical definitions &amp; identical principles as RPC/RVC</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-CSC supplementary layer on top of 1st tier,e.g.700 million€/300 million SDR</a:t>
          </a:r>
        </a:p>
        <a:p>
          <a:pPr algn="l">
            <a:lnSpc>
              <a:spcPct val="100000"/>
            </a:lnSpc>
            <a:spcAft>
              <a:spcPts val="400"/>
            </a:spcAft>
          </a:pPr>
          <a:r>
            <a:rPr lang="en-GB" sz="900" b="0" i="0" dirty="0">
              <a:solidFill>
                <a:schemeClr val="tx1"/>
              </a:solidFill>
              <a:latin typeface="Verdana" panose="020B0604030504040204" pitchFamily="34" charset="0"/>
              <a:ea typeface="Verdana" panose="020B0604030504040204" pitchFamily="34" charset="0"/>
            </a:rPr>
            <a:t>-CSC financial burden not </a:t>
          </a:r>
          <a:r>
            <a:rPr lang="en-GB" sz="900" b="0" i="1" dirty="0">
              <a:solidFill>
                <a:schemeClr val="tx1"/>
              </a:solidFill>
              <a:latin typeface="Verdana" panose="020B0604030504040204" pitchFamily="34" charset="0"/>
              <a:ea typeface="Verdana" panose="020B0604030504040204" pitchFamily="34" charset="0"/>
            </a:rPr>
            <a:t>ex ante </a:t>
          </a:r>
          <a:r>
            <a:rPr lang="en-GB" sz="900" b="0" i="0" dirty="0">
              <a:solidFill>
                <a:schemeClr val="tx1"/>
              </a:solidFill>
              <a:latin typeface="Verdana" panose="020B0604030504040204" pitchFamily="34" charset="0"/>
              <a:ea typeface="Verdana" panose="020B0604030504040204" pitchFamily="34" charset="0"/>
            </a:rPr>
            <a:t>but </a:t>
          </a:r>
          <a:r>
            <a:rPr lang="en-GB" sz="900" b="0" i="1" dirty="0">
              <a:solidFill>
                <a:schemeClr val="tx1"/>
              </a:solidFill>
              <a:latin typeface="Verdana" panose="020B0604030504040204" pitchFamily="34" charset="0"/>
              <a:ea typeface="Verdana" panose="020B0604030504040204" pitchFamily="34" charset="0"/>
            </a:rPr>
            <a:t>ex post.</a:t>
          </a:r>
          <a:r>
            <a:rPr lang="en-GB" sz="900" b="0" i="0" dirty="0">
              <a:solidFill>
                <a:schemeClr val="tx1"/>
              </a:solidFill>
              <a:latin typeface="Verdana" panose="020B0604030504040204" pitchFamily="34" charset="0"/>
              <a:ea typeface="Verdana" panose="020B0604030504040204" pitchFamily="34" charset="0"/>
            </a:rPr>
            <a:t> Operator State can shift it to the Operator (e.g. Japan) or to the nuclear suppliers (e.g. US) </a:t>
          </a:r>
        </a:p>
        <a:p>
          <a:pPr algn="l">
            <a:lnSpc>
              <a:spcPct val="100000"/>
            </a:lnSpc>
            <a:spcAft>
              <a:spcPts val="400"/>
            </a:spcAft>
          </a:pPr>
          <a:r>
            <a:rPr lang="en-GB" sz="900" b="0" i="0" dirty="0">
              <a:solidFill>
                <a:schemeClr val="tx1"/>
              </a:solidFill>
              <a:latin typeface="Verdana" panose="020B0604030504040204" pitchFamily="34" charset="0"/>
              <a:ea typeface="Verdana" panose="020B0604030504040204" pitchFamily="34" charset="0"/>
            </a:rPr>
            <a:t>see </a:t>
          </a:r>
          <a:r>
            <a:rPr lang="en-GB" sz="900" b="1" i="0" u="sng" dirty="0">
              <a:solidFill>
                <a:schemeClr val="tx1"/>
              </a:solidFill>
              <a:latin typeface="Verdana" panose="020B0604030504040204" pitchFamily="34" charset="0"/>
              <a:ea typeface="Verdana" panose="020B0604030504040204" pitchFamily="34" charset="0"/>
            </a:rPr>
            <a:t>BOX on the next slide  </a:t>
          </a:r>
        </a:p>
        <a:p>
          <a:pPr algn="l">
            <a:lnSpc>
              <a:spcPct val="100000"/>
            </a:lnSpc>
            <a:spcAft>
              <a:spcPts val="400"/>
            </a:spcAft>
          </a:pPr>
          <a:r>
            <a:rPr lang="en-GB" sz="900" b="0" i="0" dirty="0">
              <a:solidFill>
                <a:schemeClr val="tx1"/>
              </a:solidFill>
              <a:latin typeface="Verdana" panose="020B0604030504040204" pitchFamily="34" charset="0"/>
              <a:ea typeface="Verdana" panose="020B0604030504040204" pitchFamily="34" charset="0"/>
            </a:rPr>
            <a:t>-CSC 1</a:t>
          </a:r>
          <a:r>
            <a:rPr lang="en-GB" sz="900" b="0" i="0" baseline="30000" dirty="0">
              <a:solidFill>
                <a:schemeClr val="tx1"/>
              </a:solidFill>
              <a:latin typeface="Verdana" panose="020B0604030504040204" pitchFamily="34" charset="0"/>
              <a:ea typeface="Verdana" panose="020B0604030504040204" pitchFamily="34" charset="0"/>
            </a:rPr>
            <a:t>st</a:t>
          </a:r>
          <a:r>
            <a:rPr lang="en-GB" sz="900" b="0" i="0" dirty="0">
              <a:solidFill>
                <a:schemeClr val="tx1"/>
              </a:solidFill>
              <a:latin typeface="Verdana" panose="020B0604030504040204" pitchFamily="34" charset="0"/>
              <a:ea typeface="Verdana" panose="020B0604030504040204" pitchFamily="34" charset="0"/>
            </a:rPr>
            <a:t> tier: no need for additional insurance for the Operator (only minor changes) and CSC 2</a:t>
          </a:r>
          <a:r>
            <a:rPr lang="en-GB" sz="900" b="0" i="0" baseline="30000" dirty="0">
              <a:solidFill>
                <a:schemeClr val="tx1"/>
              </a:solidFill>
              <a:latin typeface="Verdana" panose="020B0604030504040204" pitchFamily="34" charset="0"/>
              <a:ea typeface="Verdana" panose="020B0604030504040204" pitchFamily="34" charset="0"/>
            </a:rPr>
            <a:t>nd</a:t>
          </a:r>
          <a:r>
            <a:rPr lang="en-GB" sz="900" b="0" i="0" dirty="0">
              <a:solidFill>
                <a:schemeClr val="tx1"/>
              </a:solidFill>
              <a:latin typeface="Verdana" panose="020B0604030504040204" pitchFamily="34" charset="0"/>
              <a:ea typeface="Verdana" panose="020B0604030504040204" pitchFamily="34" charset="0"/>
            </a:rPr>
            <a:t> tier: if recouped by the State from other players, they will likely try to insure this additional risk. </a:t>
          </a: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 </a:t>
          </a: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s-ES" sz="2000" b="1" dirty="0">
            <a:latin typeface="Verdana" panose="020B0604030504040204" pitchFamily="34" charset="0"/>
            <a:ea typeface="Verdana" panose="020B0604030504040204" pitchFamily="34" charset="0"/>
          </a:endParaRPr>
        </a:p>
        <a:p>
          <a:pPr algn="l">
            <a:lnSpc>
              <a:spcPct val="90000"/>
            </a:lnSpc>
            <a:spcAft>
              <a:spcPct val="35000"/>
            </a:spcAft>
          </a:pPr>
          <a:endParaRPr lang="en-GB" sz="2000" b="1" dirty="0">
            <a:latin typeface="Verdana" panose="020B0604030504040204" pitchFamily="34" charset="0"/>
            <a:ea typeface="Verdana" panose="020B0604030504040204" pitchFamily="34" charset="0"/>
          </a:endParaRPr>
        </a:p>
      </dgm:t>
    </dgm:pt>
    <dgm:pt modelId="{13BB9B79-5015-48FF-97A5-59F9A4DD977E}" type="parTrans" cxnId="{CF49880C-16CB-4BB2-A9A7-A2CFA50B9DDD}">
      <dgm:prSet/>
      <dgm:spPr/>
      <dgm:t>
        <a:bodyPr/>
        <a:lstStyle/>
        <a:p>
          <a:endParaRPr lang="en-GB"/>
        </a:p>
      </dgm:t>
    </dgm:pt>
    <dgm:pt modelId="{3970378B-62EF-4FC8-A7D4-C3C28823FDD8}" type="sibTrans" cxnId="{CF49880C-16CB-4BB2-A9A7-A2CFA50B9DDD}">
      <dgm:prSet/>
      <dgm:spPr/>
      <dgm:t>
        <a:bodyPr/>
        <a:lstStyle/>
        <a:p>
          <a:endParaRPr lang="en-GB"/>
        </a:p>
      </dgm:t>
    </dgm:pt>
    <dgm:pt modelId="{4F0422E2-144C-4872-9B6D-FAD4A9726EB5}">
      <dgm:prSet phldrT="[Text]" custT="1"/>
      <dgm:spPr>
        <a:solidFill>
          <a:schemeClr val="bg1">
            <a:lumMod val="75000"/>
          </a:schemeClr>
        </a:solidFill>
      </dgm:spPr>
      <dgm:t>
        <a:bodyPr/>
        <a:lstStyle/>
        <a:p>
          <a:pPr algn="l"/>
          <a:endParaRPr lang="en-GB" sz="1800" b="1" noProof="0" dirty="0">
            <a:solidFill>
              <a:schemeClr val="tx1"/>
            </a:solidFill>
            <a:latin typeface="Verdana" panose="020B0604030504040204" pitchFamily="34" charset="0"/>
            <a:ea typeface="Verdana" panose="020B0604030504040204" pitchFamily="34" charset="0"/>
          </a:endParaRPr>
        </a:p>
        <a:p>
          <a:pPr algn="l"/>
          <a:endParaRPr lang="en-GB" sz="1800" b="1" noProof="0" dirty="0">
            <a:solidFill>
              <a:schemeClr val="tx1"/>
            </a:solidFill>
            <a:latin typeface="Verdana" panose="020B0604030504040204" pitchFamily="34" charset="0"/>
            <a:ea typeface="Verdana" panose="020B0604030504040204" pitchFamily="34" charset="0"/>
          </a:endParaRPr>
        </a:p>
        <a:p>
          <a:pPr algn="l"/>
          <a:endParaRPr lang="en-GB" sz="1800" b="1" noProof="0" dirty="0">
            <a:solidFill>
              <a:schemeClr val="tx1"/>
            </a:solidFill>
            <a:latin typeface="Verdana" panose="020B0604030504040204" pitchFamily="34" charset="0"/>
            <a:ea typeface="Verdana" panose="020B0604030504040204" pitchFamily="34" charset="0"/>
          </a:endParaRPr>
        </a:p>
        <a:p>
          <a:pPr algn="l"/>
          <a:r>
            <a:rPr lang="en-GB" sz="1800" b="1" noProof="0" dirty="0">
              <a:solidFill>
                <a:schemeClr val="tx1"/>
              </a:solidFill>
              <a:latin typeface="Verdana" panose="020B0604030504040204" pitchFamily="34" charset="0"/>
              <a:ea typeface="Verdana" panose="020B0604030504040204" pitchFamily="34" charset="0"/>
            </a:rPr>
            <a:t>          </a:t>
          </a:r>
        </a:p>
        <a:p>
          <a:pPr algn="l"/>
          <a:r>
            <a:rPr lang="en-GB" sz="1800" b="1" noProof="0" dirty="0">
              <a:solidFill>
                <a:schemeClr val="tx1"/>
              </a:solidFill>
              <a:latin typeface="Verdana" panose="020B0604030504040204" pitchFamily="34" charset="0"/>
              <a:ea typeface="Verdana" panose="020B0604030504040204" pitchFamily="34" charset="0"/>
            </a:rPr>
            <a:t>           </a:t>
          </a:r>
        </a:p>
        <a:p>
          <a:pPr algn="l"/>
          <a:r>
            <a:rPr lang="en-GB" sz="1800" b="1" noProof="0" dirty="0">
              <a:solidFill>
                <a:schemeClr val="tx1"/>
              </a:solidFill>
              <a:latin typeface="Verdana" panose="020B0604030504040204" pitchFamily="34" charset="0"/>
              <a:ea typeface="Verdana" panose="020B0604030504040204" pitchFamily="34" charset="0"/>
            </a:rPr>
            <a:t>              Weaknesses</a:t>
          </a:r>
        </a:p>
        <a:p>
          <a:pPr algn="l"/>
          <a:r>
            <a:rPr lang="en-GB" sz="900" b="0" i="0" dirty="0">
              <a:solidFill>
                <a:schemeClr val="tx1"/>
              </a:solidFill>
              <a:latin typeface="Verdana" panose="020B0604030504040204" pitchFamily="34" charset="0"/>
              <a:ea typeface="Verdana" panose="020B0604030504040204" pitchFamily="34" charset="0"/>
            </a:rPr>
            <a:t>-financial burden on the Operator State by contributing to the CSC 2nd tier collective fund (</a:t>
          </a:r>
          <a:r>
            <a:rPr lang="en-GB" sz="900" b="1" i="0" u="sng" dirty="0">
              <a:solidFill>
                <a:schemeClr val="tx1"/>
              </a:solidFill>
              <a:latin typeface="Verdana" panose="020B0604030504040204" pitchFamily="34" charset="0"/>
              <a:ea typeface="Verdana" panose="020B0604030504040204" pitchFamily="34" charset="0"/>
            </a:rPr>
            <a:t>BUT</a:t>
          </a:r>
          <a:r>
            <a:rPr lang="en-GB" sz="900" b="0" i="0" dirty="0">
              <a:solidFill>
                <a:schemeClr val="tx1"/>
              </a:solidFill>
              <a:latin typeface="Verdana" panose="020B0604030504040204" pitchFamily="34" charset="0"/>
              <a:ea typeface="Verdana" panose="020B0604030504040204" pitchFamily="34" charset="0"/>
            </a:rPr>
            <a:t>: US recoups from US suppliers, Japan recoups from Japanese Operators)</a:t>
          </a:r>
        </a:p>
        <a:p>
          <a:pPr algn="l"/>
          <a:r>
            <a:rPr lang="en-GB" sz="900" b="0" i="0" dirty="0">
              <a:solidFill>
                <a:schemeClr val="tx1"/>
              </a:solidFill>
              <a:latin typeface="Verdana" panose="020B0604030504040204" pitchFamily="34" charset="0"/>
              <a:ea typeface="Verdana" panose="020B0604030504040204" pitchFamily="34" charset="0"/>
            </a:rPr>
            <a:t>-additional financial burden on Operators or Operator State if they wish to avoid the CSC preferential rule for victims outside NPP State </a:t>
          </a:r>
        </a:p>
        <a:p>
          <a:pPr algn="l"/>
          <a:r>
            <a:rPr lang="en-GB" sz="900" b="0" i="0" dirty="0">
              <a:solidFill>
                <a:schemeClr val="tx1"/>
              </a:solidFill>
              <a:latin typeface="Verdana" panose="020B0604030504040204" pitchFamily="34" charset="0"/>
              <a:ea typeface="Verdana" panose="020B0604030504040204" pitchFamily="34" charset="0"/>
            </a:rPr>
            <a:t>-interaction with RBSC collective fund (e.g. UK)</a:t>
          </a:r>
        </a:p>
        <a:p>
          <a:pPr algn="l"/>
          <a:r>
            <a:rPr lang="en-GB" sz="900" b="0" i="0" dirty="0">
              <a:solidFill>
                <a:schemeClr val="tx1"/>
              </a:solidFill>
              <a:latin typeface="Verdana" panose="020B0604030504040204" pitchFamily="34" charset="0"/>
              <a:ea typeface="Verdana" panose="020B0604030504040204" pitchFamily="34" charset="0"/>
            </a:rPr>
            <a:t>-prescription period difference for personal injury for RPC/RVC states (10y CSC vs 30y RPC/RVC)</a:t>
          </a:r>
        </a:p>
        <a:p>
          <a:pPr algn="l"/>
          <a:r>
            <a:rPr lang="en-GB" sz="900" b="0" i="0" dirty="0">
              <a:solidFill>
                <a:schemeClr val="tx1"/>
              </a:solidFill>
              <a:latin typeface="Verdana" panose="020B0604030504040204" pitchFamily="34" charset="0"/>
              <a:ea typeface="Verdana" panose="020B0604030504040204" pitchFamily="34" charset="0"/>
            </a:rPr>
            <a:t>-preferential treatment CSC compensation: 50% for victims inside and outside accident state/50% only for victims outside accident state, </a:t>
          </a:r>
          <a:r>
            <a:rPr lang="en-GB" sz="900" b="1" i="0" u="sng" dirty="0">
              <a:solidFill>
                <a:schemeClr val="tx1"/>
              </a:solidFill>
              <a:latin typeface="Verdana" panose="020B0604030504040204" pitchFamily="34" charset="0"/>
              <a:ea typeface="Verdana" panose="020B0604030504040204" pitchFamily="34" charset="0"/>
            </a:rPr>
            <a:t>BUT</a:t>
          </a:r>
          <a:r>
            <a:rPr lang="en-GB" sz="900" b="1" i="0" u="none" dirty="0">
              <a:solidFill>
                <a:schemeClr val="tx1"/>
              </a:solidFill>
              <a:latin typeface="Verdana" panose="020B0604030504040204" pitchFamily="34" charset="0"/>
              <a:ea typeface="Verdana" panose="020B0604030504040204" pitchFamily="34" charset="0"/>
            </a:rPr>
            <a:t>: </a:t>
          </a:r>
          <a:r>
            <a:rPr lang="en-GB" sz="900" b="0" i="0" u="none" dirty="0">
              <a:solidFill>
                <a:schemeClr val="tx1"/>
              </a:solidFill>
              <a:latin typeface="Verdana" panose="020B0604030504040204" pitchFamily="34" charset="0"/>
              <a:ea typeface="Verdana" panose="020B0604030504040204" pitchFamily="34" charset="0"/>
            </a:rPr>
            <a:t>avoided if min. 600 SDR in 1</a:t>
          </a:r>
          <a:r>
            <a:rPr lang="en-GB" sz="900" b="0" i="0" u="none" baseline="30000" dirty="0">
              <a:solidFill>
                <a:schemeClr val="tx1"/>
              </a:solidFill>
              <a:latin typeface="Verdana" panose="020B0604030504040204" pitchFamily="34" charset="0"/>
              <a:ea typeface="Verdana" panose="020B0604030504040204" pitchFamily="34" charset="0"/>
            </a:rPr>
            <a:t>st</a:t>
          </a:r>
          <a:r>
            <a:rPr lang="en-GB" sz="900" b="0" i="0" u="none" dirty="0">
              <a:solidFill>
                <a:schemeClr val="tx1"/>
              </a:solidFill>
              <a:latin typeface="Verdana" panose="020B0604030504040204" pitchFamily="34" charset="0"/>
              <a:ea typeface="Verdana" panose="020B0604030504040204" pitchFamily="34" charset="0"/>
            </a:rPr>
            <a:t> tier,                                e.g. RPC States) </a:t>
          </a:r>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1" i="0" dirty="0">
            <a:solidFill>
              <a:schemeClr val="tx1"/>
            </a:solidFill>
            <a:latin typeface="Verdana" panose="020B0604030504040204" pitchFamily="34" charset="0"/>
            <a:ea typeface="Verdana" panose="020B0604030504040204" pitchFamily="34" charset="0"/>
          </a:endParaRPr>
        </a:p>
        <a:p>
          <a:pPr algn="l"/>
          <a:endParaRPr lang="en-GB" sz="900" b="1" i="0" dirty="0">
            <a:solidFill>
              <a:schemeClr val="tx1"/>
            </a:solidFill>
            <a:latin typeface="Verdana" panose="020B0604030504040204" pitchFamily="34" charset="0"/>
            <a:ea typeface="Verdana" panose="020B0604030504040204" pitchFamily="34" charset="0"/>
          </a:endParaRPr>
        </a:p>
        <a:p>
          <a:pPr algn="l"/>
          <a:br>
            <a:rPr lang="en-GB" sz="1600" b="1" i="0" dirty="0"/>
          </a:br>
          <a:endParaRPr lang="en-GB" sz="1600" b="1" i="0" dirty="0"/>
        </a:p>
        <a:p>
          <a:pPr algn="l"/>
          <a:endParaRPr lang="en-GB" sz="1600" b="1" dirty="0">
            <a:solidFill>
              <a:schemeClr val="tx1"/>
            </a:solidFill>
            <a:latin typeface="Verdana" panose="020B0604030504040204" pitchFamily="34" charset="0"/>
            <a:ea typeface="Verdana" panose="020B0604030504040204" pitchFamily="34" charset="0"/>
          </a:endParaRPr>
        </a:p>
      </dgm:t>
    </dgm:pt>
    <dgm:pt modelId="{64ED4AE8-5537-45E5-AB85-2FAF097330A9}" type="parTrans" cxnId="{0D0504DE-D967-4120-83A1-845C9E5BED66}">
      <dgm:prSet/>
      <dgm:spPr/>
      <dgm:t>
        <a:bodyPr/>
        <a:lstStyle/>
        <a:p>
          <a:endParaRPr lang="en-GB"/>
        </a:p>
      </dgm:t>
    </dgm:pt>
    <dgm:pt modelId="{7C01F0C7-9DA8-428D-A9B9-E195A6ECC59A}" type="sibTrans" cxnId="{0D0504DE-D967-4120-83A1-845C9E5BED66}">
      <dgm:prSet/>
      <dgm:spPr/>
      <dgm:t>
        <a:bodyPr/>
        <a:lstStyle/>
        <a:p>
          <a:endParaRPr lang="en-GB"/>
        </a:p>
      </dgm:t>
    </dgm:pt>
    <dgm:pt modelId="{38D65ACD-B8C0-466A-BC13-5E3ABDD727A7}">
      <dgm:prSet phldrT="[Text]" custT="1"/>
      <dgm:spPr>
        <a:solidFill>
          <a:srgbClr val="92D050"/>
        </a:solidFill>
      </dgm:spPr>
      <dgm:t>
        <a:bodyPr/>
        <a:lstStyle/>
        <a:p>
          <a:pPr algn="l">
            <a:lnSpc>
              <a:spcPct val="90000"/>
            </a:lnSpc>
            <a:spcAft>
              <a:spcPct val="35000"/>
            </a:spcAft>
          </a:pPr>
          <a:r>
            <a:rPr lang="en-GB" sz="1800" b="0" noProof="0" dirty="0">
              <a:solidFill>
                <a:schemeClr val="tx1"/>
              </a:solidFill>
              <a:latin typeface="Verdana" panose="020B0604030504040204" pitchFamily="34" charset="0"/>
              <a:ea typeface="Verdana" panose="020B0604030504040204" pitchFamily="34" charset="0"/>
            </a:rPr>
            <a:t>             </a:t>
          </a:r>
        </a:p>
        <a:p>
          <a:pPr algn="l">
            <a:lnSpc>
              <a:spcPct val="90000"/>
            </a:lnSpc>
            <a:spcAft>
              <a:spcPct val="35000"/>
            </a:spcAft>
          </a:pPr>
          <a:r>
            <a:rPr lang="en-GB" sz="1800" b="1" noProof="0" dirty="0">
              <a:solidFill>
                <a:schemeClr val="tx1"/>
              </a:solidFill>
              <a:latin typeface="Verdana" panose="020B0604030504040204" pitchFamily="34" charset="0"/>
              <a:ea typeface="Verdana" panose="020B0604030504040204" pitchFamily="34" charset="0"/>
            </a:rPr>
            <a:t>         </a:t>
          </a:r>
        </a:p>
        <a:p>
          <a:pPr algn="l">
            <a:lnSpc>
              <a:spcPct val="100000"/>
            </a:lnSpc>
            <a:spcAft>
              <a:spcPts val="0"/>
            </a:spcAft>
          </a:pPr>
          <a:r>
            <a:rPr lang="en-GB" sz="1800" b="1" noProof="0" dirty="0">
              <a:solidFill>
                <a:schemeClr val="tx1"/>
              </a:solidFill>
              <a:latin typeface="Verdana" panose="020B0604030504040204" pitchFamily="34" charset="0"/>
              <a:ea typeface="Verdana" panose="020B0604030504040204" pitchFamily="34" charset="0"/>
            </a:rPr>
            <a:t>                 Opportunities </a:t>
          </a:r>
        </a:p>
        <a:p>
          <a:pPr algn="l">
            <a:lnSpc>
              <a:spcPct val="100000"/>
            </a:lnSpc>
            <a:spcAft>
              <a:spcPts val="0"/>
            </a:spcAft>
          </a:pPr>
          <a:r>
            <a:rPr lang="en-GB" sz="900" b="0" i="0" dirty="0">
              <a:solidFill>
                <a:schemeClr val="tx1"/>
              </a:solidFill>
              <a:latin typeface="Verdana" panose="020B0604030504040204" pitchFamily="34" charset="0"/>
              <a:ea typeface="Verdana" panose="020B0604030504040204" pitchFamily="34" charset="0"/>
            </a:rPr>
            <a:t>-treaty relations with nuclear technology exporting/nuclear investor States (US, Canada, Japan, India) attracting investment in NPP (investors and lenders, designers, constructors, suppliers) </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-more competition between nuclear technology suppliers, ensuring more competitive, less expensive prices </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-anticipate contractual issues (certainty), avoid/mitigate delays/cost overruns</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-expansion of NPP New Build in the Operator State </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-importance of NPP investment in current EU new taxonomy and climate change policy</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-higher predictability for the operators on their potential liability exposure and possibility to secure insurance or financial guarantees to cover it (predictability reflected in costs for insurance or other financial guarantees) </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-international assistance for decommissioning and cleaning-up (after NPP operation life or incident)</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-if a non-convention State adheres to an international convention, it is more likely to be to the CSC (e.g. Korea, treaty relations with Japan and India)</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-supplementary CSC compensation aligns VC/RVC States with higher amounts of compensation of RPC/RBSC, increasing public acceptance</a:t>
          </a:r>
        </a:p>
        <a:p>
          <a:pPr algn="l">
            <a:lnSpc>
              <a:spcPct val="90000"/>
            </a:lnSpc>
            <a:spcAft>
              <a:spcPct val="35000"/>
            </a:spcAft>
          </a:pPr>
          <a:r>
            <a:rPr lang="en-GB" sz="900" b="0" i="0" dirty="0">
              <a:solidFill>
                <a:schemeClr val="tx1"/>
              </a:solidFill>
              <a:latin typeface="Verdana" panose="020B0604030504040204" pitchFamily="34" charset="0"/>
              <a:ea typeface="Verdana" panose="020B0604030504040204" pitchFamily="34" charset="0"/>
            </a:rPr>
            <a:t>   -a global regime will likely be based on the CSC</a:t>
          </a: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i="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i="0" noProof="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i="0" noProof="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900" b="0" noProof="0" dirty="0">
            <a:solidFill>
              <a:schemeClr val="tx1"/>
            </a:solidFill>
            <a:latin typeface="Verdana" panose="020B0604030504040204" pitchFamily="34" charset="0"/>
            <a:ea typeface="Verdana" panose="020B0604030504040204" pitchFamily="34" charset="0"/>
          </a:endParaRPr>
        </a:p>
        <a:p>
          <a:pPr algn="l">
            <a:lnSpc>
              <a:spcPct val="90000"/>
            </a:lnSpc>
            <a:spcAft>
              <a:spcPct val="35000"/>
            </a:spcAft>
          </a:pPr>
          <a:endParaRPr lang="en-GB" sz="1800" b="1" noProof="0" dirty="0">
            <a:solidFill>
              <a:schemeClr val="tx1"/>
            </a:solidFill>
            <a:latin typeface="Verdana" panose="020B0604030504040204" pitchFamily="34" charset="0"/>
            <a:ea typeface="Verdana" panose="020B0604030504040204" pitchFamily="34" charset="0"/>
          </a:endParaRPr>
        </a:p>
      </dgm:t>
    </dgm:pt>
    <dgm:pt modelId="{AC55F37B-B2B5-4124-96DB-AB5EECD324BB}" type="parTrans" cxnId="{F16FEBEE-0F1A-4578-B68D-F5550488EB00}">
      <dgm:prSet/>
      <dgm:spPr/>
      <dgm:t>
        <a:bodyPr/>
        <a:lstStyle/>
        <a:p>
          <a:endParaRPr lang="en-GB"/>
        </a:p>
      </dgm:t>
    </dgm:pt>
    <dgm:pt modelId="{62E4AD3F-EB72-41E6-A49F-ED11389BC8C9}" type="sibTrans" cxnId="{F16FEBEE-0F1A-4578-B68D-F5550488EB00}">
      <dgm:prSet/>
      <dgm:spPr/>
      <dgm:t>
        <a:bodyPr/>
        <a:lstStyle/>
        <a:p>
          <a:endParaRPr lang="en-GB"/>
        </a:p>
      </dgm:t>
    </dgm:pt>
    <dgm:pt modelId="{322CE159-D984-41E3-B934-6AB5DFD34FA6}">
      <dgm:prSet phldrT="[Text]" custT="1"/>
      <dgm:spPr>
        <a:solidFill>
          <a:srgbClr val="FFCCCC"/>
        </a:solidFill>
      </dgm:spPr>
      <dgm:t>
        <a:bodyPr/>
        <a:lstStyle/>
        <a:p>
          <a:pPr algn="l"/>
          <a:r>
            <a:rPr lang="en-GB" sz="1800" b="1" noProof="0" dirty="0">
              <a:solidFill>
                <a:schemeClr val="tx1"/>
              </a:solidFill>
              <a:latin typeface="Verdana" panose="020B0604030504040204" pitchFamily="34" charset="0"/>
              <a:ea typeface="Verdana" panose="020B0604030504040204" pitchFamily="34" charset="0"/>
            </a:rPr>
            <a:t>                       </a:t>
          </a:r>
        </a:p>
        <a:p>
          <a:pPr algn="l"/>
          <a:endParaRPr lang="en-GB" sz="1800" b="1" noProof="0" dirty="0">
            <a:solidFill>
              <a:schemeClr val="tx1"/>
            </a:solidFill>
            <a:latin typeface="Verdana" panose="020B0604030504040204" pitchFamily="34" charset="0"/>
            <a:ea typeface="Verdana" panose="020B0604030504040204" pitchFamily="34" charset="0"/>
          </a:endParaRPr>
        </a:p>
        <a:p>
          <a:pPr algn="l"/>
          <a:r>
            <a:rPr lang="en-GB" sz="1800" b="1" noProof="0" dirty="0">
              <a:solidFill>
                <a:schemeClr val="tx1"/>
              </a:solidFill>
              <a:latin typeface="Verdana" panose="020B0604030504040204" pitchFamily="34" charset="0"/>
              <a:ea typeface="Verdana" panose="020B0604030504040204" pitchFamily="34" charset="0"/>
            </a:rPr>
            <a:t>           </a:t>
          </a:r>
        </a:p>
        <a:p>
          <a:pPr algn="l"/>
          <a:r>
            <a:rPr lang="en-GB" sz="1800" b="1" noProof="0" dirty="0">
              <a:solidFill>
                <a:schemeClr val="tx1"/>
              </a:solidFill>
              <a:latin typeface="Verdana" panose="020B0604030504040204" pitchFamily="34" charset="0"/>
              <a:ea typeface="Verdana" panose="020B0604030504040204" pitchFamily="34" charset="0"/>
            </a:rPr>
            <a:t>          </a:t>
          </a:r>
        </a:p>
        <a:p>
          <a:pPr algn="l"/>
          <a:r>
            <a:rPr lang="en-GB" sz="1800" b="1" noProof="0" dirty="0">
              <a:solidFill>
                <a:schemeClr val="tx1"/>
              </a:solidFill>
              <a:latin typeface="Verdana" panose="020B0604030504040204" pitchFamily="34" charset="0"/>
              <a:ea typeface="Verdana" panose="020B0604030504040204" pitchFamily="34" charset="0"/>
            </a:rPr>
            <a:t>            </a:t>
          </a:r>
        </a:p>
        <a:p>
          <a:pPr algn="l"/>
          <a:r>
            <a:rPr lang="en-GB" sz="1800" b="1" noProof="0" dirty="0">
              <a:solidFill>
                <a:schemeClr val="tx1"/>
              </a:solidFill>
              <a:latin typeface="Verdana" panose="020B0604030504040204" pitchFamily="34" charset="0"/>
              <a:ea typeface="Verdana" panose="020B0604030504040204" pitchFamily="34" charset="0"/>
            </a:rPr>
            <a:t>                   Threats</a:t>
          </a:r>
        </a:p>
        <a:p>
          <a:pPr algn="l"/>
          <a:r>
            <a:rPr lang="en-GB" sz="900" b="0" i="0" dirty="0">
              <a:solidFill>
                <a:schemeClr val="tx1"/>
              </a:solidFill>
              <a:latin typeface="Verdana" panose="020B0604030504040204" pitchFamily="34" charset="0"/>
              <a:ea typeface="Verdana" panose="020B0604030504040204" pitchFamily="34" charset="0"/>
            </a:rPr>
            <a:t>-EU MS: Council Decision with qualified majority at EU level is needed to authorise the Operator State, implying a Commission inter-service consultation and requiring adequate lobbying to avoid delays</a:t>
          </a:r>
        </a:p>
        <a:p>
          <a:pPr algn="l"/>
          <a:r>
            <a:rPr lang="en-GB" sz="900" b="0" i="0" dirty="0">
              <a:solidFill>
                <a:schemeClr val="tx1"/>
              </a:solidFill>
              <a:latin typeface="Verdana" panose="020B0604030504040204" pitchFamily="34" charset="0"/>
              <a:ea typeface="Verdana" panose="020B0604030504040204" pitchFamily="34" charset="0"/>
            </a:rPr>
            <a:t>-financial contribution to the CSC will go crescendo with the number of NPPs being built in Operator State</a:t>
          </a:r>
        </a:p>
        <a:p>
          <a:pPr algn="l"/>
          <a:r>
            <a:rPr lang="en-GB" sz="900" b="0" i="0" dirty="0">
              <a:solidFill>
                <a:schemeClr val="tx1"/>
              </a:solidFill>
              <a:latin typeface="Verdana" panose="020B0604030504040204" pitchFamily="34" charset="0"/>
              <a:ea typeface="Verdana" panose="020B0604030504040204" pitchFamily="34" charset="0"/>
            </a:rPr>
            <a:t>-does not eliminate the request for indemnity waivers by nuclear technology suppliers for Austria, Luxembourg, Ireland, Malta and Cyprus, and the need for corresponding insurance by the Operator</a:t>
          </a: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r>
            <a:rPr lang="en-GB" sz="900" b="0" i="0" dirty="0">
              <a:solidFill>
                <a:schemeClr val="tx1"/>
              </a:solidFill>
              <a:latin typeface="Verdana" panose="020B0604030504040204" pitchFamily="34" charset="0"/>
              <a:ea typeface="Verdana" panose="020B0604030504040204" pitchFamily="34" charset="0"/>
            </a:rPr>
            <a:t> </a:t>
          </a: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0" i="0" dirty="0">
            <a:solidFill>
              <a:schemeClr val="tx1"/>
            </a:solidFill>
            <a:latin typeface="Verdana" panose="020B0604030504040204" pitchFamily="34" charset="0"/>
            <a:ea typeface="Verdana" panose="020B0604030504040204" pitchFamily="34" charset="0"/>
          </a:endParaRPr>
        </a:p>
        <a:p>
          <a:pPr algn="l"/>
          <a:endParaRPr lang="en-GB" sz="900" b="1" i="0" dirty="0">
            <a:solidFill>
              <a:schemeClr val="tx1"/>
            </a:solidFill>
            <a:latin typeface="Verdana" panose="020B0604030504040204" pitchFamily="34" charset="0"/>
            <a:ea typeface="Verdana" panose="020B0604030504040204" pitchFamily="34" charset="0"/>
          </a:endParaRPr>
        </a:p>
        <a:p>
          <a:pPr algn="l"/>
          <a:endParaRPr lang="en-GB" sz="900" b="1" i="0" dirty="0">
            <a:solidFill>
              <a:schemeClr val="tx1"/>
            </a:solidFill>
            <a:latin typeface="Verdana" panose="020B0604030504040204" pitchFamily="34" charset="0"/>
            <a:ea typeface="Verdana" panose="020B0604030504040204" pitchFamily="34" charset="0"/>
          </a:endParaRPr>
        </a:p>
        <a:p>
          <a:pPr algn="l"/>
          <a:endParaRPr lang="en-GB" sz="900" b="1" i="0" dirty="0">
            <a:solidFill>
              <a:schemeClr val="tx1"/>
            </a:solidFill>
            <a:latin typeface="Verdana" panose="020B0604030504040204" pitchFamily="34" charset="0"/>
            <a:ea typeface="Verdana" panose="020B0604030504040204" pitchFamily="34" charset="0"/>
          </a:endParaRPr>
        </a:p>
        <a:p>
          <a:pPr algn="l"/>
          <a:endParaRPr lang="en-GB" sz="1800" b="1" noProof="0" dirty="0">
            <a:solidFill>
              <a:schemeClr val="tx1"/>
            </a:solidFill>
            <a:latin typeface="Verdana" panose="020B0604030504040204" pitchFamily="34" charset="0"/>
            <a:ea typeface="Verdana" panose="020B0604030504040204" pitchFamily="34" charset="0"/>
          </a:endParaRPr>
        </a:p>
      </dgm:t>
    </dgm:pt>
    <dgm:pt modelId="{090518EF-FDF6-4A3F-B4DE-86DF3A9F330A}" type="parTrans" cxnId="{6F1534AE-2602-48CE-98AA-EF51981A9982}">
      <dgm:prSet/>
      <dgm:spPr/>
      <dgm:t>
        <a:bodyPr/>
        <a:lstStyle/>
        <a:p>
          <a:endParaRPr lang="en-GB"/>
        </a:p>
      </dgm:t>
    </dgm:pt>
    <dgm:pt modelId="{7844D3DE-4A20-481F-BCFD-E9887168BFF6}" type="sibTrans" cxnId="{6F1534AE-2602-48CE-98AA-EF51981A9982}">
      <dgm:prSet/>
      <dgm:spPr/>
      <dgm:t>
        <a:bodyPr/>
        <a:lstStyle/>
        <a:p>
          <a:endParaRPr lang="en-GB"/>
        </a:p>
      </dgm:t>
    </dgm:pt>
    <dgm:pt modelId="{9BABBE05-4189-45F3-95C3-531C08E788C9}">
      <dgm:prSet phldrT="[Text]" custT="1"/>
      <dgm:spPr>
        <a:solidFill>
          <a:srgbClr val="0070C0"/>
        </a:solidFill>
      </dgm:spPr>
      <dgm:t>
        <a:bodyPr/>
        <a:lstStyle/>
        <a:p>
          <a:r>
            <a:rPr lang="en-GB" sz="1600" b="1" noProof="0" dirty="0">
              <a:solidFill>
                <a:schemeClr val="bg1"/>
              </a:solidFill>
              <a:latin typeface="Verdana" panose="020B0604030504040204" pitchFamily="34" charset="0"/>
              <a:ea typeface="Verdana" panose="020B0604030504040204" pitchFamily="34" charset="0"/>
            </a:rPr>
            <a:t>Adherence to CSC</a:t>
          </a:r>
        </a:p>
      </dgm:t>
    </dgm:pt>
    <dgm:pt modelId="{9C8D0545-C3CC-4682-B58E-426832D68847}" type="sibTrans" cxnId="{EB3B3CAF-22E4-4671-B250-8E7B76695044}">
      <dgm:prSet/>
      <dgm:spPr/>
      <dgm:t>
        <a:bodyPr/>
        <a:lstStyle/>
        <a:p>
          <a:endParaRPr lang="en-GB"/>
        </a:p>
      </dgm:t>
    </dgm:pt>
    <dgm:pt modelId="{92B8F5CE-33B1-4953-9950-17F67B84A235}" type="parTrans" cxnId="{EB3B3CAF-22E4-4671-B250-8E7B76695044}">
      <dgm:prSet/>
      <dgm:spPr/>
      <dgm:t>
        <a:bodyPr/>
        <a:lstStyle/>
        <a:p>
          <a:endParaRPr lang="en-GB"/>
        </a:p>
      </dgm:t>
    </dgm:pt>
    <dgm:pt modelId="{9E2470AB-1670-4761-B5E5-CD45EC7CDB72}" type="pres">
      <dgm:prSet presAssocID="{8B36E425-E120-4387-8037-1912C69444B1}" presName="diagram" presStyleCnt="0">
        <dgm:presLayoutVars>
          <dgm:chMax val="1"/>
          <dgm:dir/>
          <dgm:animLvl val="ctr"/>
          <dgm:resizeHandles val="exact"/>
        </dgm:presLayoutVars>
      </dgm:prSet>
      <dgm:spPr/>
    </dgm:pt>
    <dgm:pt modelId="{7C1A67E8-E3EA-4824-A8C0-E31298FB7877}" type="pres">
      <dgm:prSet presAssocID="{8B36E425-E120-4387-8037-1912C69444B1}" presName="matrix" presStyleCnt="0"/>
      <dgm:spPr/>
    </dgm:pt>
    <dgm:pt modelId="{AD3773E9-C76D-4FB4-A534-12A477E8ECCE}" type="pres">
      <dgm:prSet presAssocID="{8B36E425-E120-4387-8037-1912C69444B1}" presName="tile1" presStyleLbl="node1" presStyleIdx="0" presStyleCnt="4" custScaleX="107146" custScaleY="95990" custLinFactNeighborX="-339" custLinFactNeighborY="532"/>
      <dgm:spPr/>
    </dgm:pt>
    <dgm:pt modelId="{B4114224-623E-43B0-B03F-486A44D2104E}" type="pres">
      <dgm:prSet presAssocID="{8B36E425-E120-4387-8037-1912C69444B1}" presName="tile1text" presStyleLbl="node1" presStyleIdx="0" presStyleCnt="4">
        <dgm:presLayoutVars>
          <dgm:chMax val="0"/>
          <dgm:chPref val="0"/>
          <dgm:bulletEnabled val="1"/>
        </dgm:presLayoutVars>
      </dgm:prSet>
      <dgm:spPr/>
    </dgm:pt>
    <dgm:pt modelId="{FC34999D-467D-425F-B0E6-3AF169155A22}" type="pres">
      <dgm:prSet presAssocID="{8B36E425-E120-4387-8037-1912C69444B1}" presName="tile2" presStyleLbl="node1" presStyleIdx="1" presStyleCnt="4" custAng="0" custScaleX="93489" custScaleY="98978" custLinFactNeighborX="3003" custLinFactNeighborY="2445"/>
      <dgm:spPr/>
    </dgm:pt>
    <dgm:pt modelId="{77FE1EF4-2F2C-4B49-9DE8-6C8D1CF77A7E}" type="pres">
      <dgm:prSet presAssocID="{8B36E425-E120-4387-8037-1912C69444B1}" presName="tile2text" presStyleLbl="node1" presStyleIdx="1" presStyleCnt="4">
        <dgm:presLayoutVars>
          <dgm:chMax val="0"/>
          <dgm:chPref val="0"/>
          <dgm:bulletEnabled val="1"/>
        </dgm:presLayoutVars>
      </dgm:prSet>
      <dgm:spPr/>
    </dgm:pt>
    <dgm:pt modelId="{E5B30133-4218-4180-9D3C-FD8E98164860}" type="pres">
      <dgm:prSet presAssocID="{8B36E425-E120-4387-8037-1912C69444B1}" presName="tile3" presStyleLbl="node1" presStyleIdx="2" presStyleCnt="4" custScaleX="108585" custScaleY="111110" custLinFactNeighborX="731" custLinFactNeighborY="71"/>
      <dgm:spPr/>
    </dgm:pt>
    <dgm:pt modelId="{DC8D5D75-377E-4A6A-A6CC-0C79740BF394}" type="pres">
      <dgm:prSet presAssocID="{8B36E425-E120-4387-8037-1912C69444B1}" presName="tile3text" presStyleLbl="node1" presStyleIdx="2" presStyleCnt="4">
        <dgm:presLayoutVars>
          <dgm:chMax val="0"/>
          <dgm:chPref val="0"/>
          <dgm:bulletEnabled val="1"/>
        </dgm:presLayoutVars>
      </dgm:prSet>
      <dgm:spPr/>
    </dgm:pt>
    <dgm:pt modelId="{898181AF-1910-49D9-86C1-3CEA0611A991}" type="pres">
      <dgm:prSet presAssocID="{8B36E425-E120-4387-8037-1912C69444B1}" presName="tile4" presStyleLbl="node1" presStyleIdx="3" presStyleCnt="4" custScaleX="94315" custScaleY="109154" custLinFactNeighborX="5905" custLinFactNeighborY="-264"/>
      <dgm:spPr/>
    </dgm:pt>
    <dgm:pt modelId="{CE1DB0F2-FE3F-463D-85B0-DA98E3175746}" type="pres">
      <dgm:prSet presAssocID="{8B36E425-E120-4387-8037-1912C69444B1}" presName="tile4text" presStyleLbl="node1" presStyleIdx="3" presStyleCnt="4">
        <dgm:presLayoutVars>
          <dgm:chMax val="0"/>
          <dgm:chPref val="0"/>
          <dgm:bulletEnabled val="1"/>
        </dgm:presLayoutVars>
      </dgm:prSet>
      <dgm:spPr/>
    </dgm:pt>
    <dgm:pt modelId="{F44A3A75-36C8-411E-8A89-800427499B24}" type="pres">
      <dgm:prSet presAssocID="{8B36E425-E120-4387-8037-1912C69444B1}" presName="centerTile" presStyleLbl="fgShp" presStyleIdx="0" presStyleCnt="1" custScaleX="65659" custScaleY="36686" custLinFactNeighborX="10194" custLinFactNeighborY="-7217">
        <dgm:presLayoutVars>
          <dgm:chMax val="0"/>
          <dgm:chPref val="0"/>
        </dgm:presLayoutVars>
      </dgm:prSet>
      <dgm:spPr/>
    </dgm:pt>
  </dgm:ptLst>
  <dgm:cxnLst>
    <dgm:cxn modelId="{CF49880C-16CB-4BB2-A9A7-A2CFA50B9DDD}" srcId="{9BABBE05-4189-45F3-95C3-531C08E788C9}" destId="{A9EDBB99-CE9D-453D-BEEE-62FFA5A0BFDC}" srcOrd="0" destOrd="0" parTransId="{13BB9B79-5015-48FF-97A5-59F9A4DD977E}" sibTransId="{3970378B-62EF-4FC8-A7D4-C3C28823FDD8}"/>
    <dgm:cxn modelId="{7E43EA29-AF4C-4757-AC95-3BC90DF457C7}" type="presOf" srcId="{38D65ACD-B8C0-466A-BC13-5E3ABDD727A7}" destId="{E5B30133-4218-4180-9D3C-FD8E98164860}" srcOrd="0" destOrd="0" presId="urn:microsoft.com/office/officeart/2005/8/layout/matrix1"/>
    <dgm:cxn modelId="{C8A2E73C-19FF-4185-BCAF-976C593B833D}" type="presOf" srcId="{322CE159-D984-41E3-B934-6AB5DFD34FA6}" destId="{898181AF-1910-49D9-86C1-3CEA0611A991}" srcOrd="0" destOrd="0" presId="urn:microsoft.com/office/officeart/2005/8/layout/matrix1"/>
    <dgm:cxn modelId="{A3027E40-D4AF-4D12-A499-8C62E5784536}" type="presOf" srcId="{4F0422E2-144C-4872-9B6D-FAD4A9726EB5}" destId="{77FE1EF4-2F2C-4B49-9DE8-6C8D1CF77A7E}" srcOrd="1" destOrd="0" presId="urn:microsoft.com/office/officeart/2005/8/layout/matrix1"/>
    <dgm:cxn modelId="{C459D847-51EB-44E4-961A-26F078C3D506}" type="presOf" srcId="{9BABBE05-4189-45F3-95C3-531C08E788C9}" destId="{F44A3A75-36C8-411E-8A89-800427499B24}" srcOrd="0" destOrd="0" presId="urn:microsoft.com/office/officeart/2005/8/layout/matrix1"/>
    <dgm:cxn modelId="{AEC5596C-D290-4CD4-AC68-BF8D775A9FFB}" type="presOf" srcId="{A9EDBB99-CE9D-453D-BEEE-62FFA5A0BFDC}" destId="{B4114224-623E-43B0-B03F-486A44D2104E}" srcOrd="1" destOrd="0" presId="urn:microsoft.com/office/officeart/2005/8/layout/matrix1"/>
    <dgm:cxn modelId="{352D4B70-1C5D-45D1-9110-86ACAC6F29FE}" type="presOf" srcId="{A9EDBB99-CE9D-453D-BEEE-62FFA5A0BFDC}" destId="{AD3773E9-C76D-4FB4-A534-12A477E8ECCE}" srcOrd="0" destOrd="0" presId="urn:microsoft.com/office/officeart/2005/8/layout/matrix1"/>
    <dgm:cxn modelId="{1BD0FE73-5876-443E-AEC5-CAA7E9352A12}" type="presOf" srcId="{8B36E425-E120-4387-8037-1912C69444B1}" destId="{9E2470AB-1670-4761-B5E5-CD45EC7CDB72}" srcOrd="0" destOrd="0" presId="urn:microsoft.com/office/officeart/2005/8/layout/matrix1"/>
    <dgm:cxn modelId="{AD75F078-8E72-4FEF-9D35-D7E085B2550F}" type="presOf" srcId="{38D65ACD-B8C0-466A-BC13-5E3ABDD727A7}" destId="{DC8D5D75-377E-4A6A-A6CC-0C79740BF394}" srcOrd="1" destOrd="0" presId="urn:microsoft.com/office/officeart/2005/8/layout/matrix1"/>
    <dgm:cxn modelId="{DA9DBAA1-DA1E-42C1-B1A8-9B10DB486097}" type="presOf" srcId="{322CE159-D984-41E3-B934-6AB5DFD34FA6}" destId="{CE1DB0F2-FE3F-463D-85B0-DA98E3175746}" srcOrd="1" destOrd="0" presId="urn:microsoft.com/office/officeart/2005/8/layout/matrix1"/>
    <dgm:cxn modelId="{6F1534AE-2602-48CE-98AA-EF51981A9982}" srcId="{9BABBE05-4189-45F3-95C3-531C08E788C9}" destId="{322CE159-D984-41E3-B934-6AB5DFD34FA6}" srcOrd="3" destOrd="0" parTransId="{090518EF-FDF6-4A3F-B4DE-86DF3A9F330A}" sibTransId="{7844D3DE-4A20-481F-BCFD-E9887168BFF6}"/>
    <dgm:cxn modelId="{EB3B3CAF-22E4-4671-B250-8E7B76695044}" srcId="{8B36E425-E120-4387-8037-1912C69444B1}" destId="{9BABBE05-4189-45F3-95C3-531C08E788C9}" srcOrd="0" destOrd="0" parTransId="{92B8F5CE-33B1-4953-9950-17F67B84A235}" sibTransId="{9C8D0545-C3CC-4682-B58E-426832D68847}"/>
    <dgm:cxn modelId="{E25789CF-1C4A-48EB-901A-6C9272FE3A59}" type="presOf" srcId="{4F0422E2-144C-4872-9B6D-FAD4A9726EB5}" destId="{FC34999D-467D-425F-B0E6-3AF169155A22}" srcOrd="0" destOrd="0" presId="urn:microsoft.com/office/officeart/2005/8/layout/matrix1"/>
    <dgm:cxn modelId="{0D0504DE-D967-4120-83A1-845C9E5BED66}" srcId="{9BABBE05-4189-45F3-95C3-531C08E788C9}" destId="{4F0422E2-144C-4872-9B6D-FAD4A9726EB5}" srcOrd="1" destOrd="0" parTransId="{64ED4AE8-5537-45E5-AB85-2FAF097330A9}" sibTransId="{7C01F0C7-9DA8-428D-A9B9-E195A6ECC59A}"/>
    <dgm:cxn modelId="{F16FEBEE-0F1A-4578-B68D-F5550488EB00}" srcId="{9BABBE05-4189-45F3-95C3-531C08E788C9}" destId="{38D65ACD-B8C0-466A-BC13-5E3ABDD727A7}" srcOrd="2" destOrd="0" parTransId="{AC55F37B-B2B5-4124-96DB-AB5EECD324BB}" sibTransId="{62E4AD3F-EB72-41E6-A49F-ED11389BC8C9}"/>
    <dgm:cxn modelId="{67E3F334-9DCF-4470-8B12-9207D84F0CAE}" type="presParOf" srcId="{9E2470AB-1670-4761-B5E5-CD45EC7CDB72}" destId="{7C1A67E8-E3EA-4824-A8C0-E31298FB7877}" srcOrd="0" destOrd="0" presId="urn:microsoft.com/office/officeart/2005/8/layout/matrix1"/>
    <dgm:cxn modelId="{F16BA263-45BC-4BB0-9CAF-0A5B60BE4503}" type="presParOf" srcId="{7C1A67E8-E3EA-4824-A8C0-E31298FB7877}" destId="{AD3773E9-C76D-4FB4-A534-12A477E8ECCE}" srcOrd="0" destOrd="0" presId="urn:microsoft.com/office/officeart/2005/8/layout/matrix1"/>
    <dgm:cxn modelId="{CD7AECCD-27FD-493B-83AA-5643F3CFA986}" type="presParOf" srcId="{7C1A67E8-E3EA-4824-A8C0-E31298FB7877}" destId="{B4114224-623E-43B0-B03F-486A44D2104E}" srcOrd="1" destOrd="0" presId="urn:microsoft.com/office/officeart/2005/8/layout/matrix1"/>
    <dgm:cxn modelId="{C54CD9B4-A001-42F3-9984-317E19F5AA36}" type="presParOf" srcId="{7C1A67E8-E3EA-4824-A8C0-E31298FB7877}" destId="{FC34999D-467D-425F-B0E6-3AF169155A22}" srcOrd="2" destOrd="0" presId="urn:microsoft.com/office/officeart/2005/8/layout/matrix1"/>
    <dgm:cxn modelId="{B40A6746-79B4-4442-A18C-45D80F1DC847}" type="presParOf" srcId="{7C1A67E8-E3EA-4824-A8C0-E31298FB7877}" destId="{77FE1EF4-2F2C-4B49-9DE8-6C8D1CF77A7E}" srcOrd="3" destOrd="0" presId="urn:microsoft.com/office/officeart/2005/8/layout/matrix1"/>
    <dgm:cxn modelId="{1E5A7745-6310-4C77-9FEC-01F7155449DD}" type="presParOf" srcId="{7C1A67E8-E3EA-4824-A8C0-E31298FB7877}" destId="{E5B30133-4218-4180-9D3C-FD8E98164860}" srcOrd="4" destOrd="0" presId="urn:microsoft.com/office/officeart/2005/8/layout/matrix1"/>
    <dgm:cxn modelId="{713F34C8-0DB5-4590-A9DB-AEA7C04F8ADF}" type="presParOf" srcId="{7C1A67E8-E3EA-4824-A8C0-E31298FB7877}" destId="{DC8D5D75-377E-4A6A-A6CC-0C79740BF394}" srcOrd="5" destOrd="0" presId="urn:microsoft.com/office/officeart/2005/8/layout/matrix1"/>
    <dgm:cxn modelId="{ACB63C8D-C077-4AB8-BA83-0D105863F4E7}" type="presParOf" srcId="{7C1A67E8-E3EA-4824-A8C0-E31298FB7877}" destId="{898181AF-1910-49D9-86C1-3CEA0611A991}" srcOrd="6" destOrd="0" presId="urn:microsoft.com/office/officeart/2005/8/layout/matrix1"/>
    <dgm:cxn modelId="{E288F7BE-CB86-4C39-9348-AB0A7FDD5DE7}" type="presParOf" srcId="{7C1A67E8-E3EA-4824-A8C0-E31298FB7877}" destId="{CE1DB0F2-FE3F-463D-85B0-DA98E3175746}" srcOrd="7" destOrd="0" presId="urn:microsoft.com/office/officeart/2005/8/layout/matrix1"/>
    <dgm:cxn modelId="{FE85654F-43F8-49D7-AAAD-67DD01253A95}" type="presParOf" srcId="{9E2470AB-1670-4761-B5E5-CD45EC7CDB72}" destId="{F44A3A75-36C8-411E-8A89-800427499B24}" srcOrd="1" destOrd="0" presId="urn:microsoft.com/office/officeart/2005/8/layout/matrix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773E9-C76D-4FB4-A534-12A477E8ECCE}">
      <dsp:nvSpPr>
        <dsp:cNvPr id="0" name=""/>
        <dsp:cNvSpPr/>
      </dsp:nvSpPr>
      <dsp:spPr>
        <a:xfrm rot="16200000">
          <a:off x="818410" y="-834099"/>
          <a:ext cx="2990318" cy="4627614"/>
        </a:xfrm>
        <a:prstGeom prst="round1Rect">
          <a:avLst/>
        </a:prstGeom>
        <a:solidFill>
          <a:srgbClr val="FFFF0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l" defTabSz="400050">
            <a:lnSpc>
              <a:spcPct val="90000"/>
            </a:lnSpc>
            <a:spcBef>
              <a:spcPct val="0"/>
            </a:spcBef>
            <a:spcAft>
              <a:spcPct val="35000"/>
            </a:spcAft>
            <a:buNone/>
          </a:pPr>
          <a:endParaRPr lang="es-ES" sz="900" b="1"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s-ES" sz="900" b="1"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s-ES" sz="900" b="1"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s-ES" sz="900" b="1"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n-GB" sz="900" b="1" kern="1200" noProof="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a:t>
          </a:r>
        </a:p>
        <a:p>
          <a:pPr marL="0" lvl="0" indent="0" algn="l" defTabSz="40005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a:t>
          </a:r>
        </a:p>
        <a:p>
          <a:pPr marL="0" lvl="0" indent="0" algn="l" defTabSz="400050">
            <a:lnSpc>
              <a:spcPct val="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a:t>
          </a:r>
        </a:p>
        <a:p>
          <a:pPr marL="0" lvl="0" indent="0" algn="l" defTabSz="400050">
            <a:lnSpc>
              <a:spcPct val="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a:p>
          <a:pPr marL="0" lvl="0" indent="0" algn="l" defTabSz="400050">
            <a:lnSpc>
              <a:spcPct val="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a:p>
          <a:pPr marL="0" lvl="0" indent="0" algn="l" defTabSz="400050">
            <a:lnSpc>
              <a:spcPct val="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Strengths</a:t>
          </a:r>
        </a:p>
        <a:p>
          <a:pPr marL="0" lvl="0" indent="0" algn="l" defTabSz="400050">
            <a:lnSpc>
              <a:spcPct val="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a:p>
          <a:pPr marL="0" lvl="0" indent="0" algn="l" defTabSz="400050">
            <a:lnSpc>
              <a:spcPct val="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-more legal certainty for jurisdictional rules</a:t>
          </a:r>
        </a:p>
        <a:p>
          <a:pPr marL="0" lvl="0" indent="0" algn="l" defTabSz="40005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-less forum shopping (time &amp; resources for the Operator and the State)</a:t>
          </a:r>
        </a:p>
        <a:p>
          <a:pPr marL="0" lvl="0" indent="0" algn="l" defTabSz="40005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-enforceability of channelling principle (only the Operator is liable exc. wilful misconduct)</a:t>
          </a:r>
        </a:p>
        <a:p>
          <a:pPr marL="0" lvl="0" indent="0" algn="l" defTabSz="40005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-enforceability of judgments of courts of Operator´s jurisdiction</a:t>
          </a:r>
        </a:p>
        <a:p>
          <a:pPr marL="0" lvl="0" indent="0" algn="l" defTabSz="40005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-State remains in RPC/RBC or in VC/RVC (treaty relations with neighbouring States) and Joint Protocol (bridging RPC/RSC States with VC/RVC States &amp; vice-versa)</a:t>
          </a:r>
        </a:p>
        <a:p>
          <a:pPr marL="0" lvl="0" indent="0" algn="l" defTabSz="40005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-CSC quasi-identical definitions &amp; identical principles as RPC/RVC</a:t>
          </a:r>
        </a:p>
        <a:p>
          <a:pPr marL="0" lvl="0" indent="0" algn="l" defTabSz="40005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-CSC supplementary layer on top of 1st tier,e.g.700 million€/300 million SDR</a:t>
          </a:r>
        </a:p>
        <a:p>
          <a:pPr marL="0" lvl="0" indent="0" algn="l" defTabSz="400050">
            <a:lnSpc>
              <a:spcPct val="100000"/>
            </a:lnSpc>
            <a:spcBef>
              <a:spcPct val="0"/>
            </a:spcBef>
            <a:spcAft>
              <a:spcPts val="400"/>
            </a:spcAft>
            <a:buNone/>
          </a:pPr>
          <a:r>
            <a:rPr lang="en-GB" sz="900" b="0" i="0" kern="1200" dirty="0">
              <a:solidFill>
                <a:schemeClr val="tx1"/>
              </a:solidFill>
              <a:latin typeface="Verdana" panose="020B0604030504040204" pitchFamily="34" charset="0"/>
              <a:ea typeface="Verdana" panose="020B0604030504040204" pitchFamily="34" charset="0"/>
            </a:rPr>
            <a:t>-CSC financial burden not </a:t>
          </a:r>
          <a:r>
            <a:rPr lang="en-GB" sz="900" b="0" i="1" kern="1200" dirty="0">
              <a:solidFill>
                <a:schemeClr val="tx1"/>
              </a:solidFill>
              <a:latin typeface="Verdana" panose="020B0604030504040204" pitchFamily="34" charset="0"/>
              <a:ea typeface="Verdana" panose="020B0604030504040204" pitchFamily="34" charset="0"/>
            </a:rPr>
            <a:t>ex ante </a:t>
          </a:r>
          <a:r>
            <a:rPr lang="en-GB" sz="900" b="0" i="0" kern="1200" dirty="0">
              <a:solidFill>
                <a:schemeClr val="tx1"/>
              </a:solidFill>
              <a:latin typeface="Verdana" panose="020B0604030504040204" pitchFamily="34" charset="0"/>
              <a:ea typeface="Verdana" panose="020B0604030504040204" pitchFamily="34" charset="0"/>
            </a:rPr>
            <a:t>but </a:t>
          </a:r>
          <a:r>
            <a:rPr lang="en-GB" sz="900" b="0" i="1" kern="1200" dirty="0">
              <a:solidFill>
                <a:schemeClr val="tx1"/>
              </a:solidFill>
              <a:latin typeface="Verdana" panose="020B0604030504040204" pitchFamily="34" charset="0"/>
              <a:ea typeface="Verdana" panose="020B0604030504040204" pitchFamily="34" charset="0"/>
            </a:rPr>
            <a:t>ex post.</a:t>
          </a:r>
          <a:r>
            <a:rPr lang="en-GB" sz="900" b="0" i="0" kern="1200" dirty="0">
              <a:solidFill>
                <a:schemeClr val="tx1"/>
              </a:solidFill>
              <a:latin typeface="Verdana" panose="020B0604030504040204" pitchFamily="34" charset="0"/>
              <a:ea typeface="Verdana" panose="020B0604030504040204" pitchFamily="34" charset="0"/>
            </a:rPr>
            <a:t> Operator State can shift it to the Operator (e.g. Japan) or to the nuclear suppliers (e.g. US) </a:t>
          </a:r>
        </a:p>
        <a:p>
          <a:pPr marL="0" lvl="0" indent="0" algn="l" defTabSz="400050">
            <a:lnSpc>
              <a:spcPct val="100000"/>
            </a:lnSpc>
            <a:spcBef>
              <a:spcPct val="0"/>
            </a:spcBef>
            <a:spcAft>
              <a:spcPts val="400"/>
            </a:spcAft>
            <a:buNone/>
          </a:pPr>
          <a:r>
            <a:rPr lang="en-GB" sz="900" b="0" i="0" kern="1200" dirty="0">
              <a:solidFill>
                <a:schemeClr val="tx1"/>
              </a:solidFill>
              <a:latin typeface="Verdana" panose="020B0604030504040204" pitchFamily="34" charset="0"/>
              <a:ea typeface="Verdana" panose="020B0604030504040204" pitchFamily="34" charset="0"/>
            </a:rPr>
            <a:t>see </a:t>
          </a:r>
          <a:r>
            <a:rPr lang="en-GB" sz="900" b="1" i="0" u="sng" kern="1200" dirty="0">
              <a:solidFill>
                <a:schemeClr val="tx1"/>
              </a:solidFill>
              <a:latin typeface="Verdana" panose="020B0604030504040204" pitchFamily="34" charset="0"/>
              <a:ea typeface="Verdana" panose="020B0604030504040204" pitchFamily="34" charset="0"/>
            </a:rPr>
            <a:t>BOX on the next slide  </a:t>
          </a:r>
        </a:p>
        <a:p>
          <a:pPr marL="0" lvl="0" indent="0" algn="l" defTabSz="400050">
            <a:lnSpc>
              <a:spcPct val="100000"/>
            </a:lnSpc>
            <a:spcBef>
              <a:spcPct val="0"/>
            </a:spcBef>
            <a:spcAft>
              <a:spcPts val="400"/>
            </a:spcAft>
            <a:buNone/>
          </a:pPr>
          <a:r>
            <a:rPr lang="en-GB" sz="900" b="0" i="0" kern="1200" dirty="0">
              <a:solidFill>
                <a:schemeClr val="tx1"/>
              </a:solidFill>
              <a:latin typeface="Verdana" panose="020B0604030504040204" pitchFamily="34" charset="0"/>
              <a:ea typeface="Verdana" panose="020B0604030504040204" pitchFamily="34" charset="0"/>
            </a:rPr>
            <a:t>-CSC 1</a:t>
          </a:r>
          <a:r>
            <a:rPr lang="en-GB" sz="900" b="0" i="0" kern="1200" baseline="30000" dirty="0">
              <a:solidFill>
                <a:schemeClr val="tx1"/>
              </a:solidFill>
              <a:latin typeface="Verdana" panose="020B0604030504040204" pitchFamily="34" charset="0"/>
              <a:ea typeface="Verdana" panose="020B0604030504040204" pitchFamily="34" charset="0"/>
            </a:rPr>
            <a:t>st</a:t>
          </a:r>
          <a:r>
            <a:rPr lang="en-GB" sz="900" b="0" i="0" kern="1200" dirty="0">
              <a:solidFill>
                <a:schemeClr val="tx1"/>
              </a:solidFill>
              <a:latin typeface="Verdana" panose="020B0604030504040204" pitchFamily="34" charset="0"/>
              <a:ea typeface="Verdana" panose="020B0604030504040204" pitchFamily="34" charset="0"/>
            </a:rPr>
            <a:t> tier: no need for additional insurance for the Operator (only minor changes) and CSC 2</a:t>
          </a:r>
          <a:r>
            <a:rPr lang="en-GB" sz="900" b="0" i="0" kern="1200" baseline="30000" dirty="0">
              <a:solidFill>
                <a:schemeClr val="tx1"/>
              </a:solidFill>
              <a:latin typeface="Verdana" panose="020B0604030504040204" pitchFamily="34" charset="0"/>
              <a:ea typeface="Verdana" panose="020B0604030504040204" pitchFamily="34" charset="0"/>
            </a:rPr>
            <a:t>nd</a:t>
          </a:r>
          <a:r>
            <a:rPr lang="en-GB" sz="900" b="0" i="0" kern="1200" dirty="0">
              <a:solidFill>
                <a:schemeClr val="tx1"/>
              </a:solidFill>
              <a:latin typeface="Verdana" panose="020B0604030504040204" pitchFamily="34" charset="0"/>
              <a:ea typeface="Verdana" panose="020B0604030504040204" pitchFamily="34" charset="0"/>
            </a:rPr>
            <a:t> tier: if recouped by the State from other players, they will likely try to insure this additional risk. </a:t>
          </a:r>
        </a:p>
        <a:p>
          <a:pPr marL="0" lvl="0" indent="0" algn="l" defTabSz="40005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 </a:t>
          </a:r>
        </a:p>
        <a:p>
          <a:pPr marL="0" lvl="0" indent="0" algn="l" defTabSz="40005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s-ES" sz="2000" b="1" kern="1200" dirty="0">
            <a:latin typeface="Verdana" panose="020B0604030504040204" pitchFamily="34" charset="0"/>
            <a:ea typeface="Verdana" panose="020B0604030504040204" pitchFamily="34" charset="0"/>
          </a:endParaRPr>
        </a:p>
        <a:p>
          <a:pPr marL="0" lvl="0" indent="0" algn="l" defTabSz="400050">
            <a:lnSpc>
              <a:spcPct val="90000"/>
            </a:lnSpc>
            <a:spcBef>
              <a:spcPct val="0"/>
            </a:spcBef>
            <a:spcAft>
              <a:spcPct val="35000"/>
            </a:spcAft>
            <a:buNone/>
          </a:pPr>
          <a:endParaRPr lang="en-GB" sz="2000" b="1" kern="1200" dirty="0">
            <a:latin typeface="Verdana" panose="020B0604030504040204" pitchFamily="34" charset="0"/>
            <a:ea typeface="Verdana" panose="020B0604030504040204" pitchFamily="34" charset="0"/>
          </a:endParaRPr>
        </a:p>
      </dsp:txBody>
      <dsp:txXfrm rot="5400000">
        <a:off x="-238" y="-15451"/>
        <a:ext cx="4627614" cy="2242738"/>
      </dsp:txXfrm>
    </dsp:sp>
    <dsp:sp modelId="{FC34999D-467D-425F-B0E6-3AF169155A22}">
      <dsp:nvSpPr>
        <dsp:cNvPr id="0" name=""/>
        <dsp:cNvSpPr/>
      </dsp:nvSpPr>
      <dsp:spPr>
        <a:xfrm>
          <a:off x="4613664" y="-2398"/>
          <a:ext cx="4037771" cy="3083401"/>
        </a:xfrm>
        <a:prstGeom prst="round1Rect">
          <a:avLst/>
        </a:prstGeom>
        <a:solidFill>
          <a:schemeClr val="bg1">
            <a:lumMod val="75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a:t>
          </a:r>
        </a:p>
        <a:p>
          <a:pPr marL="0" lvl="0" indent="0" algn="l" defTabSz="80010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a:t>
          </a:r>
        </a:p>
        <a:p>
          <a:pPr marL="0" lvl="0" indent="0" algn="l" defTabSz="80010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Weaknesses</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-financial burden on the Operator State by contributing to the CSC 2nd tier collective fund (</a:t>
          </a:r>
          <a:r>
            <a:rPr lang="en-GB" sz="900" b="1" i="0" u="sng" kern="1200" dirty="0">
              <a:solidFill>
                <a:schemeClr val="tx1"/>
              </a:solidFill>
              <a:latin typeface="Verdana" panose="020B0604030504040204" pitchFamily="34" charset="0"/>
              <a:ea typeface="Verdana" panose="020B0604030504040204" pitchFamily="34" charset="0"/>
            </a:rPr>
            <a:t>BUT</a:t>
          </a:r>
          <a:r>
            <a:rPr lang="en-GB" sz="900" b="0" i="0" kern="1200" dirty="0">
              <a:solidFill>
                <a:schemeClr val="tx1"/>
              </a:solidFill>
              <a:latin typeface="Verdana" panose="020B0604030504040204" pitchFamily="34" charset="0"/>
              <a:ea typeface="Verdana" panose="020B0604030504040204" pitchFamily="34" charset="0"/>
            </a:rPr>
            <a:t>: US recoups from US suppliers, Japan recoups from Japanese Operators)</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-additional financial burden on Operators or Operator State if they wish to avoid the CSC preferential rule for victims outside NPP State </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-interaction with RBSC collective fund (e.g. UK)</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-prescription period difference for personal injury for RPC/RVC states (10y CSC vs 30y RPC/RVC)</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-preferential treatment CSC compensation: 50% for victims inside and outside accident state/50% only for victims outside accident state, </a:t>
          </a:r>
          <a:r>
            <a:rPr lang="en-GB" sz="900" b="1" i="0" u="sng" kern="1200" dirty="0">
              <a:solidFill>
                <a:schemeClr val="tx1"/>
              </a:solidFill>
              <a:latin typeface="Verdana" panose="020B0604030504040204" pitchFamily="34" charset="0"/>
              <a:ea typeface="Verdana" panose="020B0604030504040204" pitchFamily="34" charset="0"/>
            </a:rPr>
            <a:t>BUT</a:t>
          </a:r>
          <a:r>
            <a:rPr lang="en-GB" sz="900" b="1" i="0" u="none" kern="1200" dirty="0">
              <a:solidFill>
                <a:schemeClr val="tx1"/>
              </a:solidFill>
              <a:latin typeface="Verdana" panose="020B0604030504040204" pitchFamily="34" charset="0"/>
              <a:ea typeface="Verdana" panose="020B0604030504040204" pitchFamily="34" charset="0"/>
            </a:rPr>
            <a:t>: </a:t>
          </a:r>
          <a:r>
            <a:rPr lang="en-GB" sz="900" b="0" i="0" u="none" kern="1200" dirty="0">
              <a:solidFill>
                <a:schemeClr val="tx1"/>
              </a:solidFill>
              <a:latin typeface="Verdana" panose="020B0604030504040204" pitchFamily="34" charset="0"/>
              <a:ea typeface="Verdana" panose="020B0604030504040204" pitchFamily="34" charset="0"/>
            </a:rPr>
            <a:t>avoided if min. 600 SDR in 1</a:t>
          </a:r>
          <a:r>
            <a:rPr lang="en-GB" sz="900" b="0" i="0" u="none" kern="1200" baseline="30000" dirty="0">
              <a:solidFill>
                <a:schemeClr val="tx1"/>
              </a:solidFill>
              <a:latin typeface="Verdana" panose="020B0604030504040204" pitchFamily="34" charset="0"/>
              <a:ea typeface="Verdana" panose="020B0604030504040204" pitchFamily="34" charset="0"/>
            </a:rPr>
            <a:t>st</a:t>
          </a:r>
          <a:r>
            <a:rPr lang="en-GB" sz="900" b="0" i="0" u="none" kern="1200" dirty="0">
              <a:solidFill>
                <a:schemeClr val="tx1"/>
              </a:solidFill>
              <a:latin typeface="Verdana" panose="020B0604030504040204" pitchFamily="34" charset="0"/>
              <a:ea typeface="Verdana" panose="020B0604030504040204" pitchFamily="34" charset="0"/>
            </a:rPr>
            <a:t> tier,                                e.g. RPC States) </a:t>
          </a: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1"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1"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br>
            <a:rPr lang="en-GB" sz="1600" b="1" i="0" kern="1200" dirty="0"/>
          </a:br>
          <a:endParaRPr lang="en-GB" sz="1600" b="1" i="0" kern="1200" dirty="0"/>
        </a:p>
        <a:p>
          <a:pPr marL="0" lvl="0" indent="0" algn="l" defTabSz="800100">
            <a:lnSpc>
              <a:spcPct val="90000"/>
            </a:lnSpc>
            <a:spcBef>
              <a:spcPct val="0"/>
            </a:spcBef>
            <a:spcAft>
              <a:spcPct val="35000"/>
            </a:spcAft>
            <a:buNone/>
          </a:pPr>
          <a:endParaRPr lang="en-GB" sz="1600" b="1" kern="1200" dirty="0">
            <a:solidFill>
              <a:schemeClr val="tx1"/>
            </a:solidFill>
            <a:latin typeface="Verdana" panose="020B0604030504040204" pitchFamily="34" charset="0"/>
            <a:ea typeface="Verdana" panose="020B0604030504040204" pitchFamily="34" charset="0"/>
          </a:endParaRPr>
        </a:p>
      </dsp:txBody>
      <dsp:txXfrm>
        <a:off x="4613664" y="-2398"/>
        <a:ext cx="4037771" cy="2312551"/>
      </dsp:txXfrm>
    </dsp:sp>
    <dsp:sp modelId="{E5B30133-4218-4180-9D3C-FD8E98164860}">
      <dsp:nvSpPr>
        <dsp:cNvPr id="0" name=""/>
        <dsp:cNvSpPr/>
      </dsp:nvSpPr>
      <dsp:spPr>
        <a:xfrm rot="10800000">
          <a:off x="259" y="2847702"/>
          <a:ext cx="4689764" cy="3461342"/>
        </a:xfrm>
        <a:prstGeom prst="round1Rect">
          <a:avLst/>
        </a:prstGeom>
        <a:solidFill>
          <a:srgbClr val="92D05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chemeClr val="tx1"/>
              </a:solidFill>
              <a:latin typeface="Verdana" panose="020B0604030504040204" pitchFamily="34" charset="0"/>
              <a:ea typeface="Verdana" panose="020B0604030504040204" pitchFamily="34" charset="0"/>
            </a:rPr>
            <a:t>             </a:t>
          </a:r>
        </a:p>
        <a:p>
          <a:pPr marL="0" lvl="0" indent="0" algn="l" defTabSz="80010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a:t>
          </a:r>
        </a:p>
        <a:p>
          <a:pPr marL="0" lvl="0" indent="0" algn="l" defTabSz="800100">
            <a:lnSpc>
              <a:spcPct val="100000"/>
            </a:lnSpc>
            <a:spcBef>
              <a:spcPct val="0"/>
            </a:spcBef>
            <a:spcAft>
              <a:spcPts val="0"/>
            </a:spcAft>
            <a:buNone/>
          </a:pPr>
          <a:r>
            <a:rPr lang="en-GB" sz="1800" b="1" kern="1200" noProof="0" dirty="0">
              <a:solidFill>
                <a:schemeClr val="tx1"/>
              </a:solidFill>
              <a:latin typeface="Verdana" panose="020B0604030504040204" pitchFamily="34" charset="0"/>
              <a:ea typeface="Verdana" panose="020B0604030504040204" pitchFamily="34" charset="0"/>
            </a:rPr>
            <a:t>                 Opportunities </a:t>
          </a:r>
        </a:p>
        <a:p>
          <a:pPr marL="0" lvl="0" indent="0" algn="l" defTabSz="800100">
            <a:lnSpc>
              <a:spcPct val="100000"/>
            </a:lnSpc>
            <a:spcBef>
              <a:spcPct val="0"/>
            </a:spcBef>
            <a:spcAft>
              <a:spcPts val="0"/>
            </a:spcAft>
            <a:buNone/>
          </a:pPr>
          <a:r>
            <a:rPr lang="en-GB" sz="900" b="0" i="0" kern="1200" dirty="0">
              <a:solidFill>
                <a:schemeClr val="tx1"/>
              </a:solidFill>
              <a:latin typeface="Verdana" panose="020B0604030504040204" pitchFamily="34" charset="0"/>
              <a:ea typeface="Verdana" panose="020B0604030504040204" pitchFamily="34" charset="0"/>
            </a:rPr>
            <a:t>-treaty relations with nuclear technology exporting/nuclear investor States (US, Canada, Japan, India) attracting investment in NPP (investors and lenders, designers, constructors, suppliers) </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-more competition between nuclear technology suppliers, ensuring more competitive, less expensive prices </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-anticipate contractual issues (certainty), avoid/mitigate delays/cost overruns</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-expansion of NPP New Build in the Operator State </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-importance of NPP investment in current EU new taxonomy and climate change policy</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-higher predictability for the operators on their potential liability exposure and possibility to secure insurance or financial guarantees to cover it (predictability reflected in costs for insurance or other financial guarantees) </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-international assistance for decommissioning and cleaning-up (after NPP operation life or incident)</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-if a non-convention State adheres to an international convention, it is more likely to be to the CSC (e.g. Korea, treaty relations with Japan and India)</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-supplementary CSC compensation aligns VC/RVC States with higher amounts of compensation of RPC/RBSC, increasing public acceptance</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   -a global regime will likely be based on the CSC</a:t>
          </a: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noProof="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noProof="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kern="1200" noProof="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dsp:txBody>
      <dsp:txXfrm rot="10800000">
        <a:off x="259" y="3713038"/>
        <a:ext cx="4689764" cy="2596006"/>
      </dsp:txXfrm>
    </dsp:sp>
    <dsp:sp modelId="{898181AF-1910-49D9-86C1-3CEA0611A991}">
      <dsp:nvSpPr>
        <dsp:cNvPr id="0" name=""/>
        <dsp:cNvSpPr/>
      </dsp:nvSpPr>
      <dsp:spPr>
        <a:xfrm rot="5400000">
          <a:off x="4932346" y="2533426"/>
          <a:ext cx="3400408" cy="4073446"/>
        </a:xfrm>
        <a:prstGeom prst="round1Rect">
          <a:avLst/>
        </a:prstGeom>
        <a:solidFill>
          <a:srgbClr val="FFCCCC"/>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a:t>
          </a:r>
        </a:p>
        <a:p>
          <a:pPr marL="0" lvl="0" indent="0" algn="l" defTabSz="800100">
            <a:lnSpc>
              <a:spcPct val="9000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a:t>
          </a:r>
        </a:p>
        <a:p>
          <a:pPr marL="0" lvl="0" indent="0" algn="l" defTabSz="80010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a:t>
          </a:r>
        </a:p>
        <a:p>
          <a:pPr marL="0" lvl="0" indent="0" algn="l" defTabSz="80010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a:t>
          </a:r>
        </a:p>
        <a:p>
          <a:pPr marL="0" lvl="0" indent="0" algn="l" defTabSz="800100">
            <a:lnSpc>
              <a:spcPct val="90000"/>
            </a:lnSpc>
            <a:spcBef>
              <a:spcPct val="0"/>
            </a:spcBef>
            <a:spcAft>
              <a:spcPct val="35000"/>
            </a:spcAft>
            <a:buNone/>
          </a:pPr>
          <a:r>
            <a:rPr lang="en-GB" sz="1800" b="1" kern="1200" noProof="0" dirty="0">
              <a:solidFill>
                <a:schemeClr val="tx1"/>
              </a:solidFill>
              <a:latin typeface="Verdana" panose="020B0604030504040204" pitchFamily="34" charset="0"/>
              <a:ea typeface="Verdana" panose="020B0604030504040204" pitchFamily="34" charset="0"/>
            </a:rPr>
            <a:t>                   Threats</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-EU MS: Council Decision with qualified majority at EU level is needed to authorise the Operator State, implying a Commission inter-service consultation and requiring adequate lobbying to avoid delays</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-financial contribution to the CSC will go crescendo with the number of NPPs being built in Operator State</a:t>
          </a: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-does not eliminate the request for indemnity waivers by nuclear technology suppliers for Austria, Luxembourg, Ireland, Malta and Cyprus, and the need for corresponding insurance by the Operator</a:t>
          </a: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r>
            <a:rPr lang="en-GB" sz="900" b="0" i="0" kern="1200" dirty="0">
              <a:solidFill>
                <a:schemeClr val="tx1"/>
              </a:solidFill>
              <a:latin typeface="Verdana" panose="020B0604030504040204" pitchFamily="34" charset="0"/>
              <a:ea typeface="Verdana" panose="020B0604030504040204" pitchFamily="34" charset="0"/>
            </a:rPr>
            <a:t> </a:t>
          </a: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0"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1"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1"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900" b="1" i="0" kern="1200" dirty="0">
            <a:solidFill>
              <a:schemeClr val="tx1"/>
            </a:solidFill>
            <a:latin typeface="Verdana" panose="020B0604030504040204" pitchFamily="34" charset="0"/>
            <a:ea typeface="Verdana" panose="020B0604030504040204" pitchFamily="34" charset="0"/>
          </a:endParaRPr>
        </a:p>
        <a:p>
          <a:pPr marL="0" lvl="0" indent="0" algn="l" defTabSz="800100">
            <a:lnSpc>
              <a:spcPct val="90000"/>
            </a:lnSpc>
            <a:spcBef>
              <a:spcPct val="0"/>
            </a:spcBef>
            <a:spcAft>
              <a:spcPct val="35000"/>
            </a:spcAft>
            <a:buNone/>
          </a:pPr>
          <a:endParaRPr lang="en-GB" sz="1800" b="1" kern="1200" noProof="0" dirty="0">
            <a:solidFill>
              <a:schemeClr val="tx1"/>
            </a:solidFill>
            <a:latin typeface="Verdana" panose="020B0604030504040204" pitchFamily="34" charset="0"/>
            <a:ea typeface="Verdana" panose="020B0604030504040204" pitchFamily="34" charset="0"/>
          </a:endParaRPr>
        </a:p>
      </dsp:txBody>
      <dsp:txXfrm rot="-5400000">
        <a:off x="4595827" y="3720047"/>
        <a:ext cx="4073446" cy="2550306"/>
      </dsp:txXfrm>
    </dsp:sp>
    <dsp:sp modelId="{F44A3A75-36C8-411E-8A89-800427499B24}">
      <dsp:nvSpPr>
        <dsp:cNvPr id="0" name=""/>
        <dsp:cNvSpPr/>
      </dsp:nvSpPr>
      <dsp:spPr>
        <a:xfrm>
          <a:off x="3732406" y="2717111"/>
          <a:ext cx="1701479" cy="571428"/>
        </a:xfrm>
        <a:prstGeom prst="roundRect">
          <a:avLst/>
        </a:prstGeom>
        <a:solidFill>
          <a:srgbClr val="0070C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noProof="0" dirty="0">
              <a:solidFill>
                <a:schemeClr val="bg1"/>
              </a:solidFill>
              <a:latin typeface="Verdana" panose="020B0604030504040204" pitchFamily="34" charset="0"/>
              <a:ea typeface="Verdana" panose="020B0604030504040204" pitchFamily="34" charset="0"/>
            </a:rPr>
            <a:t>Adherence to CSC</a:t>
          </a:r>
        </a:p>
      </dsp:txBody>
      <dsp:txXfrm>
        <a:off x="3760301" y="2745006"/>
        <a:ext cx="1645689" cy="51563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0C379EA5-C487-42F1-AF4B-75CD7891B3E2}" type="datetimeFigureOut">
              <a:rPr lang="es-ES" smtClean="0"/>
              <a:t>18/03/2024</a:t>
            </a:fld>
            <a:endParaRPr lang="es-E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06CD58F0-286C-4791-81DD-549B1575E21A}" type="slidenum">
              <a:rPr lang="es-ES" smtClean="0"/>
              <a:t>‹#›</a:t>
            </a:fld>
            <a:endParaRPr lang="es-ES"/>
          </a:p>
        </p:txBody>
      </p:sp>
    </p:spTree>
    <p:extLst>
      <p:ext uri="{BB962C8B-B14F-4D97-AF65-F5344CB8AC3E}">
        <p14:creationId xmlns:p14="http://schemas.microsoft.com/office/powerpoint/2010/main" val="3545007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CD58F0-286C-4791-81DD-549B1575E21A}" type="slidenum">
              <a:rPr lang="es-ES" smtClean="0"/>
              <a:t>3</a:t>
            </a:fld>
            <a:endParaRPr lang="es-ES"/>
          </a:p>
        </p:txBody>
      </p:sp>
    </p:spTree>
    <p:extLst>
      <p:ext uri="{BB962C8B-B14F-4D97-AF65-F5344CB8AC3E}">
        <p14:creationId xmlns:p14="http://schemas.microsoft.com/office/powerpoint/2010/main" val="3664479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CD58F0-286C-4791-81DD-549B1575E21A}" type="slidenum">
              <a:rPr lang="es-ES" smtClean="0"/>
              <a:t>4</a:t>
            </a:fld>
            <a:endParaRPr lang="es-ES"/>
          </a:p>
        </p:txBody>
      </p:sp>
    </p:spTree>
    <p:extLst>
      <p:ext uri="{BB962C8B-B14F-4D97-AF65-F5344CB8AC3E}">
        <p14:creationId xmlns:p14="http://schemas.microsoft.com/office/powerpoint/2010/main" val="41116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F0AF0E8-460E-46C7-A904-3442325425B9}" type="datetimeFigureOut">
              <a:rPr lang="es-ES" smtClean="0"/>
              <a:t>18/03/2024</a:t>
            </a:fld>
            <a:endParaRPr lang="es-ES"/>
          </a:p>
        </p:txBody>
      </p:sp>
      <p:sp>
        <p:nvSpPr>
          <p:cNvPr id="8" name="Slide Number Placeholder 7"/>
          <p:cNvSpPr>
            <a:spLocks noGrp="1"/>
          </p:cNvSpPr>
          <p:nvPr>
            <p:ph type="sldNum" sz="quarter" idx="11"/>
          </p:nvPr>
        </p:nvSpPr>
        <p:spPr/>
        <p:txBody>
          <a:bodyPr/>
          <a:lstStyle/>
          <a:p>
            <a:fld id="{A9D9BFE3-8858-4D4E-816A-991D0D54342F}" type="slidenum">
              <a:rPr lang="es-ES" smtClean="0"/>
              <a:t>‹#›</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AF0E8-460E-46C7-A904-3442325425B9}" type="datetimeFigureOut">
              <a:rPr lang="es-ES" smtClean="0"/>
              <a:t>18/03/2024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9D9BFE3-8858-4D4E-816A-991D0D54342F}" type="slidenum">
              <a:rPr lang="es-ES" smtClean="0"/>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AF0E8-460E-46C7-A904-3442325425B9}" type="datetimeFigureOut">
              <a:rPr lang="es-ES" smtClean="0"/>
              <a:t>18/03/2024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9D9BFE3-8858-4D4E-816A-991D0D54342F}" type="slidenum">
              <a:rPr lang="es-ES" smtClean="0"/>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0AF0E8-460E-46C7-A904-3442325425B9}" type="datetimeFigureOut">
              <a:rPr lang="es-ES" smtClean="0"/>
              <a:t>18/03/2024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9D9BFE3-8858-4D4E-816A-991D0D54342F}" type="slidenum">
              <a:rPr lang="es-ES" smtClean="0"/>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0AF0E8-460E-46C7-A904-3442325425B9}" type="datetimeFigureOut">
              <a:rPr lang="es-ES" smtClean="0"/>
              <a:t>18/03/2024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9D9BFE3-8858-4D4E-816A-991D0D54342F}" type="slidenum">
              <a:rPr lang="es-ES" smtClean="0"/>
              <a:t>‹#›</a:t>
            </a:fld>
            <a:endParaRPr lang="es-E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0AF0E8-460E-46C7-A904-3442325425B9}" type="datetimeFigureOut">
              <a:rPr lang="es-ES" smtClean="0"/>
              <a:t>18/03/2024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9D9BFE3-8858-4D4E-816A-991D0D54342F}" type="slidenum">
              <a:rPr lang="es-ES" smtClean="0"/>
              <a:t>‹#›</a:t>
            </a:fld>
            <a:endParaRPr lang="es-E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F0AF0E8-460E-46C7-A904-3442325425B9}" type="datetimeFigureOut">
              <a:rPr lang="es-ES" smtClean="0"/>
              <a:t>18/03/2024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9D9BFE3-8858-4D4E-816A-991D0D54342F}" type="slidenum">
              <a:rPr lang="es-ES" smtClean="0"/>
              <a:t>‹#›</a:t>
            </a:fld>
            <a:endParaRPr lang="es-E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0AF0E8-460E-46C7-A904-3442325425B9}" type="datetimeFigureOut">
              <a:rPr lang="es-ES" smtClean="0"/>
              <a:t>18/03/2024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9D9BFE3-8858-4D4E-816A-991D0D54342F}"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AF0E8-460E-46C7-A904-3442325425B9}" type="datetimeFigureOut">
              <a:rPr lang="es-ES" smtClean="0"/>
              <a:t>18/03/2024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9D9BFE3-8858-4D4E-816A-991D0D54342F}"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0AF0E8-460E-46C7-A904-3442325425B9}" type="datetimeFigureOut">
              <a:rPr lang="es-ES" smtClean="0"/>
              <a:t>18/03/2024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9D9BFE3-8858-4D4E-816A-991D0D54342F}" type="slidenum">
              <a:rPr lang="es-ES" smtClean="0"/>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0AF0E8-460E-46C7-A904-3442325425B9}" type="datetimeFigureOut">
              <a:rPr lang="es-ES" smtClean="0"/>
              <a:t>18/03/2024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9D9BFE3-8858-4D4E-816A-991D0D54342F}" type="slidenum">
              <a:rPr lang="es-ES" smtClean="0"/>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F0AF0E8-460E-46C7-A904-3442325425B9}" type="datetimeFigureOut">
              <a:rPr lang="es-ES" smtClean="0"/>
              <a:t>18/03/2024</a:t>
            </a:fld>
            <a:endParaRPr lang="es-E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E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9D9BFE3-8858-4D4E-816A-991D0D54342F}" type="slidenum">
              <a:rPr lang="es-ES" smtClean="0"/>
              <a:t>‹#›</a:t>
            </a:fld>
            <a:endParaRPr lang="es-E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diagramQuickStyle" Target="../diagrams/quickStyle1.xml"/><Relationship Id="rId12" Type="http://schemas.openxmlformats.org/officeDocument/2006/relationships/image" Target="../media/image10.png"/><Relationship Id="rId17" Type="http://schemas.openxmlformats.org/officeDocument/2006/relationships/image" Target="../media/image15.sv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image" Target="../media/image9.svg"/><Relationship Id="rId5" Type="http://schemas.openxmlformats.org/officeDocument/2006/relationships/diagramData" Target="../diagrams/data1.xml"/><Relationship Id="rId15" Type="http://schemas.openxmlformats.org/officeDocument/2006/relationships/image" Target="../media/image13.svg"/><Relationship Id="rId10" Type="http://schemas.openxmlformats.org/officeDocument/2006/relationships/image" Target="../media/image8.png"/><Relationship Id="rId4" Type="http://schemas.openxmlformats.org/officeDocument/2006/relationships/image" Target="../media/image7.jpeg"/><Relationship Id="rId9" Type="http://schemas.microsoft.com/office/2007/relationships/diagramDrawing" Target="../diagrams/drawing1.xml"/><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hyperlink" Target="https://www.energy.gov/gc/convention-supplementary-compensation-rulemaking" TargetMode="External"/><Relationship Id="rId3" Type="http://schemas.openxmlformats.org/officeDocument/2006/relationships/image" Target="../media/image6.png"/><Relationship Id="rId7" Type="http://schemas.openxmlformats.org/officeDocument/2006/relationships/hyperlink" Target="https://scholarship.law.upenn.edu/cgi/viewcontent.cgi?article=1022&amp;context=al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9.svg"/><Relationship Id="rId4" Type="http://schemas.openxmlformats.org/officeDocument/2006/relationships/image" Target="../media/image7.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ameye.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3429000"/>
            <a:ext cx="10009112" cy="1524000"/>
          </a:xfrm>
        </p:spPr>
        <p:txBody>
          <a:bodyPr>
            <a:noAutofit/>
          </a:bodyPr>
          <a:lstStyle/>
          <a:p>
            <a:r>
              <a:rPr lang="en-GB" sz="4000" b="1" dirty="0">
                <a:solidFill>
                  <a:srgbClr val="C00000"/>
                </a:solidFill>
                <a:latin typeface="Verdana" pitchFamily="34" charset="0"/>
              </a:rPr>
              <a:t>WG2 meeting – INLA</a:t>
            </a:r>
            <a:br>
              <a:rPr lang="en-GB" sz="4000" b="1" dirty="0">
                <a:solidFill>
                  <a:srgbClr val="C00000"/>
                </a:solidFill>
                <a:latin typeface="Verdana" pitchFamily="34" charset="0"/>
              </a:rPr>
            </a:br>
            <a:r>
              <a:rPr lang="en-GB" sz="2400" b="1" dirty="0">
                <a:solidFill>
                  <a:srgbClr val="C00000"/>
                </a:solidFill>
                <a:latin typeface="Verdana" pitchFamily="34" charset="0"/>
              </a:rPr>
              <a:t>A SWOT (strengths, weaknesses, opportunities and threats) analysis for Paris Convention and Vienna Convention members to join the CSC 	</a:t>
            </a:r>
            <a:br>
              <a:rPr lang="en-GB" sz="1800" b="0" i="0" u="none" strike="noStrike" baseline="0" dirty="0">
                <a:solidFill>
                  <a:srgbClr val="000000"/>
                </a:solidFill>
                <a:latin typeface="Times New Roman" panose="02020603050405020304" pitchFamily="18" charset="0"/>
              </a:rPr>
            </a:br>
            <a:br>
              <a:rPr lang="es-ES" sz="4000" b="1" dirty="0">
                <a:solidFill>
                  <a:srgbClr val="C00000"/>
                </a:solidFill>
                <a:latin typeface="Verdana" pitchFamily="34" charset="0"/>
              </a:rPr>
            </a:br>
            <a:br>
              <a:rPr lang="es-ES" sz="800" b="1" dirty="0">
                <a:solidFill>
                  <a:srgbClr val="C00000"/>
                </a:solidFill>
                <a:latin typeface="Verdana" pitchFamily="34" charset="0"/>
              </a:rPr>
            </a:br>
            <a:endParaRPr lang="es-ES" sz="4000" b="1" dirty="0">
              <a:solidFill>
                <a:srgbClr val="C00000"/>
              </a:solidFill>
              <a:latin typeface="Verdana" pitchFamily="34" charset="0"/>
            </a:endParaRPr>
          </a:p>
        </p:txBody>
      </p:sp>
      <p:sp>
        <p:nvSpPr>
          <p:cNvPr id="3" name="Subtitle 2"/>
          <p:cNvSpPr>
            <a:spLocks noGrp="1"/>
          </p:cNvSpPr>
          <p:nvPr>
            <p:ph type="subTitle" idx="1"/>
          </p:nvPr>
        </p:nvSpPr>
        <p:spPr>
          <a:xfrm>
            <a:off x="107504" y="4509120"/>
            <a:ext cx="8712968" cy="2664296"/>
          </a:xfrm>
        </p:spPr>
        <p:txBody>
          <a:bodyPr>
            <a:normAutofit/>
          </a:bodyPr>
          <a:lstStyle/>
          <a:p>
            <a:r>
              <a:rPr lang="nl-BE" sz="3000" b="1" dirty="0">
                <a:solidFill>
                  <a:schemeClr val="tx1"/>
                </a:solidFill>
                <a:latin typeface="Verdana" pitchFamily="34" charset="0"/>
                <a:ea typeface="Verdana" pitchFamily="34" charset="0"/>
                <a:cs typeface="Verdana" pitchFamily="34" charset="0"/>
              </a:rPr>
              <a:t>Paris – 18 March 2024</a:t>
            </a:r>
          </a:p>
          <a:p>
            <a:r>
              <a:rPr lang="nl-BE" sz="3200" b="1" dirty="0">
                <a:solidFill>
                  <a:srgbClr val="C00000"/>
                </a:solidFill>
                <a:effectLst>
                  <a:outerShdw blurRad="63500" dist="38100" dir="5400000" algn="t" rotWithShape="0">
                    <a:prstClr val="black">
                      <a:alpha val="25000"/>
                    </a:prstClr>
                  </a:outerShdw>
                </a:effectLst>
                <a:latin typeface="Verdana" pitchFamily="34" charset="0"/>
                <a:ea typeface="+mj-ea"/>
                <a:cs typeface="+mj-cs"/>
              </a:rPr>
              <a:t>Evelyne Ameye, EA Law</a:t>
            </a:r>
          </a:p>
          <a:p>
            <a:r>
              <a:rPr lang="nl-BE" b="1" dirty="0">
                <a:solidFill>
                  <a:srgbClr val="C00000"/>
                </a:solidFill>
                <a:effectLst>
                  <a:outerShdw blurRad="63500" dist="38100" dir="5400000" algn="t" rotWithShape="0">
                    <a:prstClr val="black">
                      <a:alpha val="25000"/>
                    </a:prstClr>
                  </a:outerShdw>
                </a:effectLst>
                <a:latin typeface="Verdana" pitchFamily="34" charset="0"/>
                <a:ea typeface="+mj-ea"/>
                <a:cs typeface="+mj-cs"/>
              </a:rPr>
              <a:t>Chair of the Spanish Branch of INLA</a:t>
            </a:r>
          </a:p>
          <a:p>
            <a:endParaRPr lang="nl-BE" sz="900" b="1" dirty="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94716"/>
            <a:ext cx="2088232" cy="801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94716"/>
            <a:ext cx="1512168" cy="801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90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a:extLst>
              <a:ext uri="{FF2B5EF4-FFF2-40B4-BE49-F238E27FC236}">
                <a16:creationId xmlns:a16="http://schemas.microsoft.com/office/drawing/2014/main" id="{35202604-CCD9-6106-ACD0-5C76B40224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0758" y="108640"/>
            <a:ext cx="1135025" cy="611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a:extLst>
              <a:ext uri="{FF2B5EF4-FFF2-40B4-BE49-F238E27FC236}">
                <a16:creationId xmlns:a16="http://schemas.microsoft.com/office/drawing/2014/main" id="{274B0716-B394-E06B-A91E-6566D6301F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5783" y="106242"/>
            <a:ext cx="1760673" cy="619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2">
            <a:extLst>
              <a:ext uri="{FF2B5EF4-FFF2-40B4-BE49-F238E27FC236}">
                <a16:creationId xmlns:a16="http://schemas.microsoft.com/office/drawing/2014/main" id="{C251DC4D-E899-F744-C21E-3A0161FB4E05}"/>
              </a:ext>
            </a:extLst>
          </p:cNvPr>
          <p:cNvSpPr>
            <a:spLocks noGrp="1"/>
          </p:cNvSpPr>
          <p:nvPr>
            <p:ph type="ctrTitle"/>
          </p:nvPr>
        </p:nvSpPr>
        <p:spPr>
          <a:xfrm>
            <a:off x="893446" y="2719621"/>
            <a:ext cx="8466509" cy="2107431"/>
          </a:xfrm>
        </p:spPr>
        <p:txBody>
          <a:bodyPr/>
          <a:lstStyle/>
          <a:p>
            <a:br>
              <a:rPr lang="es-ES" sz="2400" b="1" dirty="0">
                <a:solidFill>
                  <a:srgbClr val="C00000"/>
                </a:solidFill>
                <a:effectLst/>
                <a:latin typeface="Verdana" pitchFamily="34" charset="0"/>
              </a:rPr>
            </a:br>
            <a:endParaRPr lang="en-GB" sz="1400" dirty="0"/>
          </a:p>
        </p:txBody>
      </p:sp>
      <p:sp>
        <p:nvSpPr>
          <p:cNvPr id="14" name="TextBox 13">
            <a:extLst>
              <a:ext uri="{FF2B5EF4-FFF2-40B4-BE49-F238E27FC236}">
                <a16:creationId xmlns:a16="http://schemas.microsoft.com/office/drawing/2014/main" id="{1881468B-EE84-77C8-8FD5-E5E9F2219444}"/>
              </a:ext>
            </a:extLst>
          </p:cNvPr>
          <p:cNvSpPr txBox="1"/>
          <p:nvPr/>
        </p:nvSpPr>
        <p:spPr>
          <a:xfrm>
            <a:off x="227838" y="1000051"/>
            <a:ext cx="8736649" cy="461665"/>
          </a:xfrm>
          <a:prstGeom prst="rect">
            <a:avLst/>
          </a:prstGeom>
          <a:noFill/>
        </p:spPr>
        <p:txBody>
          <a:bodyPr wrap="square">
            <a:spAutoFit/>
          </a:bodyPr>
          <a:lstStyle/>
          <a:p>
            <a:pPr algn="ctr"/>
            <a:r>
              <a:rPr lang="en-GB" sz="2400" b="1" dirty="0">
                <a:solidFill>
                  <a:srgbClr val="C00000"/>
                </a:solidFill>
                <a:latin typeface="Verdana" pitchFamily="34" charset="0"/>
              </a:rPr>
              <a:t>International NTPL conventions </a:t>
            </a:r>
            <a:endParaRPr lang="en-GB" sz="2400" b="1" dirty="0">
              <a:solidFill>
                <a:srgbClr val="C00000"/>
              </a:solidFill>
              <a:latin typeface="Verdana" pitchFamily="34" charset="0"/>
              <a:ea typeface="+mj-ea"/>
              <a:cs typeface="+mj-cs"/>
            </a:endParaRPr>
          </a:p>
        </p:txBody>
      </p:sp>
      <p:sp>
        <p:nvSpPr>
          <p:cNvPr id="16" name="TextBox 15">
            <a:extLst>
              <a:ext uri="{FF2B5EF4-FFF2-40B4-BE49-F238E27FC236}">
                <a16:creationId xmlns:a16="http://schemas.microsoft.com/office/drawing/2014/main" id="{2C750ADC-0987-70B5-4975-540876576411}"/>
              </a:ext>
            </a:extLst>
          </p:cNvPr>
          <p:cNvSpPr txBox="1"/>
          <p:nvPr/>
        </p:nvSpPr>
        <p:spPr>
          <a:xfrm>
            <a:off x="2161245" y="4841588"/>
            <a:ext cx="3260354" cy="461665"/>
          </a:xfrm>
          <a:prstGeom prst="rect">
            <a:avLst/>
          </a:prstGeom>
          <a:noFill/>
        </p:spPr>
        <p:txBody>
          <a:bodyPr wrap="square">
            <a:spAutoFit/>
          </a:bodyPr>
          <a:lstStyle/>
          <a:p>
            <a:pPr algn="ctr"/>
            <a:r>
              <a:rPr lang="es-ES" sz="2400" b="1" dirty="0">
                <a:solidFill>
                  <a:srgbClr val="C00000"/>
                </a:solidFill>
                <a:latin typeface="Verdana" pitchFamily="34" charset="0"/>
                <a:ea typeface="+mj-ea"/>
                <a:cs typeface="+mj-cs"/>
              </a:rPr>
              <a:t>2004 RPC</a:t>
            </a:r>
            <a:endParaRPr lang="en-GB" sz="2400" b="1" dirty="0">
              <a:solidFill>
                <a:srgbClr val="C00000"/>
              </a:solidFill>
              <a:latin typeface="Verdana" pitchFamily="34" charset="0"/>
              <a:ea typeface="+mj-ea"/>
              <a:cs typeface="+mj-cs"/>
            </a:endParaRPr>
          </a:p>
        </p:txBody>
      </p:sp>
      <p:sp>
        <p:nvSpPr>
          <p:cNvPr id="3" name="TextBox 2">
            <a:extLst>
              <a:ext uri="{FF2B5EF4-FFF2-40B4-BE49-F238E27FC236}">
                <a16:creationId xmlns:a16="http://schemas.microsoft.com/office/drawing/2014/main" id="{B527F11F-D5B6-6581-637A-E9CA336BFEA8}"/>
              </a:ext>
            </a:extLst>
          </p:cNvPr>
          <p:cNvSpPr txBox="1"/>
          <p:nvPr/>
        </p:nvSpPr>
        <p:spPr>
          <a:xfrm>
            <a:off x="6486379" y="2926976"/>
            <a:ext cx="1968349" cy="461665"/>
          </a:xfrm>
          <a:prstGeom prst="rect">
            <a:avLst/>
          </a:prstGeom>
          <a:noFill/>
        </p:spPr>
        <p:txBody>
          <a:bodyPr wrap="square">
            <a:spAutoFit/>
          </a:bodyPr>
          <a:lstStyle/>
          <a:p>
            <a:pPr algn="ctr"/>
            <a:r>
              <a:rPr lang="es-ES" sz="2400" b="1" dirty="0">
                <a:solidFill>
                  <a:srgbClr val="C00000"/>
                </a:solidFill>
                <a:latin typeface="Verdana" pitchFamily="34" charset="0"/>
                <a:ea typeface="+mj-ea"/>
                <a:cs typeface="+mj-cs"/>
              </a:rPr>
              <a:t>1963 VC</a:t>
            </a:r>
            <a:endParaRPr lang="en-GB" sz="2400" b="1" dirty="0">
              <a:solidFill>
                <a:srgbClr val="C00000"/>
              </a:solidFill>
              <a:latin typeface="Verdana" pitchFamily="34" charset="0"/>
              <a:ea typeface="+mj-ea"/>
              <a:cs typeface="+mj-cs"/>
            </a:endParaRPr>
          </a:p>
        </p:txBody>
      </p:sp>
      <p:pic>
        <p:nvPicPr>
          <p:cNvPr id="1026" name="Picture 2" descr="Participa en el estudio multinacional del IAEA sobre estimación de dosis a  pacientes. - Sociedad Española de Física Médica">
            <a:extLst>
              <a:ext uri="{FF2B5EF4-FFF2-40B4-BE49-F238E27FC236}">
                <a16:creationId xmlns:a16="http://schemas.microsoft.com/office/drawing/2014/main" id="{49E535A2-9222-6AB6-4A00-851684435C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5164" y="2071614"/>
            <a:ext cx="1561452" cy="8744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ECD-NEA-300x177 - CEIDENCEIDEN">
            <a:extLst>
              <a:ext uri="{FF2B5EF4-FFF2-40B4-BE49-F238E27FC236}">
                <a16:creationId xmlns:a16="http://schemas.microsoft.com/office/drawing/2014/main" id="{4300434C-C5D1-77DC-F01A-4A391EC8456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8585" y="2043067"/>
            <a:ext cx="1561453" cy="91662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4E00DF5-EA4E-7EB3-BE11-B13A331CC092}"/>
              </a:ext>
            </a:extLst>
          </p:cNvPr>
          <p:cNvSpPr txBox="1"/>
          <p:nvPr/>
        </p:nvSpPr>
        <p:spPr>
          <a:xfrm>
            <a:off x="-241769" y="2964224"/>
            <a:ext cx="3260354" cy="461665"/>
          </a:xfrm>
          <a:prstGeom prst="rect">
            <a:avLst/>
          </a:prstGeom>
          <a:noFill/>
        </p:spPr>
        <p:txBody>
          <a:bodyPr wrap="square">
            <a:spAutoFit/>
          </a:bodyPr>
          <a:lstStyle/>
          <a:p>
            <a:pPr algn="ctr"/>
            <a:r>
              <a:rPr lang="en-GB" sz="2400" b="1" dirty="0">
                <a:solidFill>
                  <a:srgbClr val="00B0F0"/>
                </a:solidFill>
                <a:latin typeface="Verdana" pitchFamily="34" charset="0"/>
                <a:ea typeface="+mj-ea"/>
                <a:cs typeface="+mj-cs"/>
              </a:rPr>
              <a:t>Pre-Chernobyl</a:t>
            </a:r>
          </a:p>
        </p:txBody>
      </p:sp>
      <p:sp>
        <p:nvSpPr>
          <p:cNvPr id="7" name="TextBox 6">
            <a:extLst>
              <a:ext uri="{FF2B5EF4-FFF2-40B4-BE49-F238E27FC236}">
                <a16:creationId xmlns:a16="http://schemas.microsoft.com/office/drawing/2014/main" id="{B719BA63-D7B1-6173-9DC6-F8AEFB22DA5C}"/>
              </a:ext>
            </a:extLst>
          </p:cNvPr>
          <p:cNvSpPr txBox="1"/>
          <p:nvPr/>
        </p:nvSpPr>
        <p:spPr>
          <a:xfrm>
            <a:off x="-180528" y="3924296"/>
            <a:ext cx="3260354" cy="461665"/>
          </a:xfrm>
          <a:prstGeom prst="rect">
            <a:avLst/>
          </a:prstGeom>
          <a:noFill/>
        </p:spPr>
        <p:txBody>
          <a:bodyPr wrap="square">
            <a:spAutoFit/>
          </a:bodyPr>
          <a:lstStyle/>
          <a:p>
            <a:pPr algn="ctr"/>
            <a:r>
              <a:rPr lang="en-GB" sz="2400" b="1" dirty="0">
                <a:solidFill>
                  <a:srgbClr val="00B0F0"/>
                </a:solidFill>
                <a:latin typeface="Verdana" pitchFamily="34" charset="0"/>
                <a:ea typeface="+mj-ea"/>
                <a:cs typeface="+mj-cs"/>
              </a:rPr>
              <a:t>Post-Chernobyl</a:t>
            </a:r>
          </a:p>
        </p:txBody>
      </p:sp>
      <p:sp>
        <p:nvSpPr>
          <p:cNvPr id="10" name="TextBox 9">
            <a:extLst>
              <a:ext uri="{FF2B5EF4-FFF2-40B4-BE49-F238E27FC236}">
                <a16:creationId xmlns:a16="http://schemas.microsoft.com/office/drawing/2014/main" id="{5E1E7A24-58F8-1808-93B3-B7622519D628}"/>
              </a:ext>
            </a:extLst>
          </p:cNvPr>
          <p:cNvSpPr txBox="1"/>
          <p:nvPr/>
        </p:nvSpPr>
        <p:spPr>
          <a:xfrm>
            <a:off x="1999269" y="3306626"/>
            <a:ext cx="3260354" cy="461665"/>
          </a:xfrm>
          <a:prstGeom prst="rect">
            <a:avLst/>
          </a:prstGeom>
          <a:noFill/>
        </p:spPr>
        <p:txBody>
          <a:bodyPr wrap="square">
            <a:spAutoFit/>
          </a:bodyPr>
          <a:lstStyle/>
          <a:p>
            <a:pPr algn="ctr"/>
            <a:r>
              <a:rPr lang="es-ES" sz="2400" b="1" dirty="0">
                <a:solidFill>
                  <a:srgbClr val="C00000"/>
                </a:solidFill>
                <a:latin typeface="Verdana" pitchFamily="34" charset="0"/>
                <a:ea typeface="+mj-ea"/>
                <a:cs typeface="+mj-cs"/>
              </a:rPr>
              <a:t>     1963 BSC</a:t>
            </a:r>
            <a:endParaRPr lang="en-GB" sz="2400" b="1" dirty="0">
              <a:solidFill>
                <a:srgbClr val="C00000"/>
              </a:solidFill>
              <a:latin typeface="Verdana" pitchFamily="34" charset="0"/>
              <a:ea typeface="+mj-ea"/>
              <a:cs typeface="+mj-cs"/>
            </a:endParaRPr>
          </a:p>
        </p:txBody>
      </p:sp>
      <p:sp>
        <p:nvSpPr>
          <p:cNvPr id="11" name="TextBox 10">
            <a:extLst>
              <a:ext uri="{FF2B5EF4-FFF2-40B4-BE49-F238E27FC236}">
                <a16:creationId xmlns:a16="http://schemas.microsoft.com/office/drawing/2014/main" id="{C96EF2DD-BF5C-0C11-287C-CA374A20FEFC}"/>
              </a:ext>
            </a:extLst>
          </p:cNvPr>
          <p:cNvSpPr txBox="1"/>
          <p:nvPr/>
        </p:nvSpPr>
        <p:spPr>
          <a:xfrm>
            <a:off x="2161245" y="2964224"/>
            <a:ext cx="3260354" cy="461665"/>
          </a:xfrm>
          <a:prstGeom prst="rect">
            <a:avLst/>
          </a:prstGeom>
          <a:noFill/>
        </p:spPr>
        <p:txBody>
          <a:bodyPr wrap="square">
            <a:spAutoFit/>
          </a:bodyPr>
          <a:lstStyle/>
          <a:p>
            <a:pPr algn="ctr"/>
            <a:r>
              <a:rPr lang="es-ES" sz="2400" b="1" dirty="0">
                <a:solidFill>
                  <a:srgbClr val="C00000"/>
                </a:solidFill>
                <a:latin typeface="Verdana" pitchFamily="34" charset="0"/>
                <a:ea typeface="+mj-ea"/>
                <a:cs typeface="+mj-cs"/>
              </a:rPr>
              <a:t>1960 PC</a:t>
            </a:r>
            <a:endParaRPr lang="en-GB" sz="2400" b="1" dirty="0">
              <a:solidFill>
                <a:srgbClr val="C00000"/>
              </a:solidFill>
              <a:latin typeface="Verdana" pitchFamily="34" charset="0"/>
              <a:ea typeface="+mj-ea"/>
              <a:cs typeface="+mj-cs"/>
            </a:endParaRPr>
          </a:p>
        </p:txBody>
      </p:sp>
      <p:sp>
        <p:nvSpPr>
          <p:cNvPr id="12" name="TextBox 11">
            <a:extLst>
              <a:ext uri="{FF2B5EF4-FFF2-40B4-BE49-F238E27FC236}">
                <a16:creationId xmlns:a16="http://schemas.microsoft.com/office/drawing/2014/main" id="{1D001534-5F60-4FBD-3A78-A75DCFE2A563}"/>
              </a:ext>
            </a:extLst>
          </p:cNvPr>
          <p:cNvSpPr txBox="1"/>
          <p:nvPr/>
        </p:nvSpPr>
        <p:spPr>
          <a:xfrm>
            <a:off x="5840376" y="4818626"/>
            <a:ext cx="3260354" cy="461665"/>
          </a:xfrm>
          <a:prstGeom prst="rect">
            <a:avLst/>
          </a:prstGeom>
          <a:noFill/>
        </p:spPr>
        <p:txBody>
          <a:bodyPr wrap="square">
            <a:spAutoFit/>
          </a:bodyPr>
          <a:lstStyle/>
          <a:p>
            <a:pPr algn="ctr"/>
            <a:r>
              <a:rPr lang="es-ES" sz="2400" b="1" dirty="0">
                <a:solidFill>
                  <a:srgbClr val="C00000"/>
                </a:solidFill>
                <a:latin typeface="Verdana" pitchFamily="34" charset="0"/>
                <a:ea typeface="+mj-ea"/>
                <a:cs typeface="+mj-cs"/>
              </a:rPr>
              <a:t>1997 RVC</a:t>
            </a:r>
          </a:p>
        </p:txBody>
      </p:sp>
      <p:sp>
        <p:nvSpPr>
          <p:cNvPr id="19" name="TextBox 18">
            <a:extLst>
              <a:ext uri="{FF2B5EF4-FFF2-40B4-BE49-F238E27FC236}">
                <a16:creationId xmlns:a16="http://schemas.microsoft.com/office/drawing/2014/main" id="{06D108A5-169A-5076-A042-0014A72FC5DA}"/>
              </a:ext>
            </a:extLst>
          </p:cNvPr>
          <p:cNvSpPr txBox="1"/>
          <p:nvPr/>
        </p:nvSpPr>
        <p:spPr>
          <a:xfrm>
            <a:off x="4007603" y="4394589"/>
            <a:ext cx="3260354" cy="461665"/>
          </a:xfrm>
          <a:prstGeom prst="rect">
            <a:avLst/>
          </a:prstGeom>
          <a:noFill/>
        </p:spPr>
        <p:txBody>
          <a:bodyPr wrap="square">
            <a:spAutoFit/>
          </a:bodyPr>
          <a:lstStyle/>
          <a:p>
            <a:pPr algn="ctr"/>
            <a:r>
              <a:rPr lang="es-ES" sz="2400" b="1" dirty="0">
                <a:solidFill>
                  <a:srgbClr val="FFC000"/>
                </a:solidFill>
                <a:latin typeface="Verdana" pitchFamily="34" charset="0"/>
                <a:ea typeface="+mj-ea"/>
                <a:cs typeface="+mj-cs"/>
              </a:rPr>
              <a:t>1988 JP</a:t>
            </a:r>
            <a:endParaRPr lang="en-GB" sz="2400" b="1" dirty="0">
              <a:solidFill>
                <a:srgbClr val="FFC000"/>
              </a:solidFill>
              <a:latin typeface="Verdana" pitchFamily="34" charset="0"/>
              <a:ea typeface="+mj-ea"/>
              <a:cs typeface="+mj-cs"/>
            </a:endParaRPr>
          </a:p>
        </p:txBody>
      </p:sp>
      <p:sp>
        <p:nvSpPr>
          <p:cNvPr id="20" name="TextBox 19">
            <a:extLst>
              <a:ext uri="{FF2B5EF4-FFF2-40B4-BE49-F238E27FC236}">
                <a16:creationId xmlns:a16="http://schemas.microsoft.com/office/drawing/2014/main" id="{FC43F66C-ADCF-C327-5F79-6BCE8EAE2502}"/>
              </a:ext>
            </a:extLst>
          </p:cNvPr>
          <p:cNvSpPr txBox="1"/>
          <p:nvPr/>
        </p:nvSpPr>
        <p:spPr>
          <a:xfrm>
            <a:off x="2161245" y="5156550"/>
            <a:ext cx="3260354" cy="461665"/>
          </a:xfrm>
          <a:prstGeom prst="rect">
            <a:avLst/>
          </a:prstGeom>
          <a:noFill/>
        </p:spPr>
        <p:txBody>
          <a:bodyPr wrap="square">
            <a:spAutoFit/>
          </a:bodyPr>
          <a:lstStyle/>
          <a:p>
            <a:pPr algn="ctr"/>
            <a:r>
              <a:rPr lang="es-ES" sz="2400" b="1" dirty="0">
                <a:solidFill>
                  <a:srgbClr val="C00000"/>
                </a:solidFill>
                <a:latin typeface="Verdana" pitchFamily="34" charset="0"/>
                <a:ea typeface="+mj-ea"/>
                <a:cs typeface="+mj-cs"/>
              </a:rPr>
              <a:t>  2004 RBSC</a:t>
            </a:r>
            <a:endParaRPr lang="en-GB" sz="2400" b="1" dirty="0">
              <a:solidFill>
                <a:srgbClr val="C00000"/>
              </a:solidFill>
              <a:latin typeface="Verdana" pitchFamily="34" charset="0"/>
              <a:ea typeface="+mj-ea"/>
              <a:cs typeface="+mj-cs"/>
            </a:endParaRPr>
          </a:p>
        </p:txBody>
      </p:sp>
      <p:sp>
        <p:nvSpPr>
          <p:cNvPr id="4" name="Block Arc 3">
            <a:extLst>
              <a:ext uri="{FF2B5EF4-FFF2-40B4-BE49-F238E27FC236}">
                <a16:creationId xmlns:a16="http://schemas.microsoft.com/office/drawing/2014/main" id="{C1C52B23-038A-E5B1-BE84-943E81EB0C7D}"/>
              </a:ext>
            </a:extLst>
          </p:cNvPr>
          <p:cNvSpPr/>
          <p:nvPr/>
        </p:nvSpPr>
        <p:spPr>
          <a:xfrm>
            <a:off x="4788025" y="3812678"/>
            <a:ext cx="1698354" cy="937996"/>
          </a:xfrm>
          <a:prstGeom prst="blockArc">
            <a:avLst>
              <a:gd name="adj1" fmla="val 10905777"/>
              <a:gd name="adj2" fmla="val 0"/>
              <a:gd name="adj3" fmla="val 25000"/>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TextBox 5">
            <a:extLst>
              <a:ext uri="{FF2B5EF4-FFF2-40B4-BE49-F238E27FC236}">
                <a16:creationId xmlns:a16="http://schemas.microsoft.com/office/drawing/2014/main" id="{35322E11-92DF-843A-B3A0-36A04A803FA6}"/>
              </a:ext>
            </a:extLst>
          </p:cNvPr>
          <p:cNvSpPr txBox="1"/>
          <p:nvPr/>
        </p:nvSpPr>
        <p:spPr>
          <a:xfrm>
            <a:off x="4265427" y="5777411"/>
            <a:ext cx="3013707" cy="461665"/>
          </a:xfrm>
          <a:prstGeom prst="rect">
            <a:avLst/>
          </a:prstGeom>
          <a:noFill/>
        </p:spPr>
        <p:txBody>
          <a:bodyPr wrap="square">
            <a:spAutoFit/>
          </a:bodyPr>
          <a:lstStyle/>
          <a:p>
            <a:pPr algn="ctr"/>
            <a:r>
              <a:rPr lang="es-ES" sz="2400" b="1" dirty="0">
                <a:solidFill>
                  <a:srgbClr val="3B13AD"/>
                </a:solidFill>
                <a:latin typeface="Verdana" pitchFamily="34" charset="0"/>
                <a:ea typeface="+mj-ea"/>
                <a:cs typeface="+mj-cs"/>
              </a:rPr>
              <a:t>1997 CSC</a:t>
            </a:r>
            <a:endParaRPr lang="en-GB" sz="2400" b="1" dirty="0">
              <a:solidFill>
                <a:srgbClr val="3B13AD"/>
              </a:solidFill>
              <a:latin typeface="Verdana" pitchFamily="34" charset="0"/>
              <a:ea typeface="+mj-ea"/>
              <a:cs typeface="+mj-cs"/>
            </a:endParaRPr>
          </a:p>
        </p:txBody>
      </p:sp>
      <p:cxnSp>
        <p:nvCxnSpPr>
          <p:cNvPr id="17" name="Straight Arrow Connector 16">
            <a:extLst>
              <a:ext uri="{FF2B5EF4-FFF2-40B4-BE49-F238E27FC236}">
                <a16:creationId xmlns:a16="http://schemas.microsoft.com/office/drawing/2014/main" id="{5F673A5C-FAD0-985C-4BEA-A43857CC4F88}"/>
              </a:ext>
            </a:extLst>
          </p:cNvPr>
          <p:cNvCxnSpPr>
            <a:cxnSpLocks/>
          </p:cNvCxnSpPr>
          <p:nvPr/>
        </p:nvCxnSpPr>
        <p:spPr>
          <a:xfrm flipH="1" flipV="1">
            <a:off x="4896939" y="5671831"/>
            <a:ext cx="229761" cy="190371"/>
          </a:xfrm>
          <a:prstGeom prst="straightConnector1">
            <a:avLst/>
          </a:prstGeom>
          <a:ln>
            <a:solidFill>
              <a:srgbClr val="3B13AD"/>
            </a:solidFill>
            <a:tailEnd type="triangle"/>
          </a:ln>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B444D6CC-D22B-9649-A015-CA9BA777FDC4}"/>
              </a:ext>
            </a:extLst>
          </p:cNvPr>
          <p:cNvCxnSpPr>
            <a:cxnSpLocks/>
          </p:cNvCxnSpPr>
          <p:nvPr/>
        </p:nvCxnSpPr>
        <p:spPr>
          <a:xfrm flipV="1">
            <a:off x="6410889" y="5627902"/>
            <a:ext cx="173853" cy="199983"/>
          </a:xfrm>
          <a:prstGeom prst="straightConnector1">
            <a:avLst/>
          </a:prstGeom>
          <a:ln>
            <a:solidFill>
              <a:srgbClr val="3B13AD"/>
            </a:solidFill>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4367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a:extLst>
              <a:ext uri="{FF2B5EF4-FFF2-40B4-BE49-F238E27FC236}">
                <a16:creationId xmlns:a16="http://schemas.microsoft.com/office/drawing/2014/main" id="{35202604-CCD9-6106-ACD0-5C76B40224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7243" y="78841"/>
            <a:ext cx="720080" cy="349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a:extLst>
              <a:ext uri="{FF2B5EF4-FFF2-40B4-BE49-F238E27FC236}">
                <a16:creationId xmlns:a16="http://schemas.microsoft.com/office/drawing/2014/main" id="{274B0716-B394-E06B-A91E-6566D6301F3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7323" y="78841"/>
            <a:ext cx="975632" cy="349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2">
            <a:extLst>
              <a:ext uri="{FF2B5EF4-FFF2-40B4-BE49-F238E27FC236}">
                <a16:creationId xmlns:a16="http://schemas.microsoft.com/office/drawing/2014/main" id="{C251DC4D-E899-F744-C21E-3A0161FB4E05}"/>
              </a:ext>
            </a:extLst>
          </p:cNvPr>
          <p:cNvSpPr>
            <a:spLocks noGrp="1"/>
          </p:cNvSpPr>
          <p:nvPr>
            <p:ph type="ctrTitle"/>
          </p:nvPr>
        </p:nvSpPr>
        <p:spPr>
          <a:xfrm>
            <a:off x="119502" y="3828796"/>
            <a:ext cx="8466509" cy="2107431"/>
          </a:xfrm>
        </p:spPr>
        <p:txBody>
          <a:bodyPr/>
          <a:lstStyle/>
          <a:p>
            <a:br>
              <a:rPr lang="es-ES" sz="2400" b="1" dirty="0">
                <a:solidFill>
                  <a:srgbClr val="C00000"/>
                </a:solidFill>
                <a:effectLst/>
                <a:latin typeface="Verdana" pitchFamily="34" charset="0"/>
              </a:rPr>
            </a:br>
            <a:endParaRPr lang="en-GB" sz="1400" dirty="0"/>
          </a:p>
        </p:txBody>
      </p:sp>
      <p:sp>
        <p:nvSpPr>
          <p:cNvPr id="14" name="TextBox 13">
            <a:extLst>
              <a:ext uri="{FF2B5EF4-FFF2-40B4-BE49-F238E27FC236}">
                <a16:creationId xmlns:a16="http://schemas.microsoft.com/office/drawing/2014/main" id="{1881468B-EE84-77C8-8FD5-E5E9F2219444}"/>
              </a:ext>
            </a:extLst>
          </p:cNvPr>
          <p:cNvSpPr txBox="1"/>
          <p:nvPr/>
        </p:nvSpPr>
        <p:spPr>
          <a:xfrm>
            <a:off x="84139" y="0"/>
            <a:ext cx="4919909" cy="461665"/>
          </a:xfrm>
          <a:prstGeom prst="rect">
            <a:avLst/>
          </a:prstGeom>
          <a:noFill/>
        </p:spPr>
        <p:txBody>
          <a:bodyPr wrap="square">
            <a:spAutoFit/>
          </a:bodyPr>
          <a:lstStyle/>
          <a:p>
            <a:r>
              <a:rPr lang="en-GB" sz="2400" b="1" dirty="0">
                <a:solidFill>
                  <a:srgbClr val="C00000"/>
                </a:solidFill>
                <a:latin typeface="Verdana" pitchFamily="34" charset="0"/>
              </a:rPr>
              <a:t>Adherence to CSC  -  SWOT</a:t>
            </a:r>
            <a:endParaRPr lang="es-ES" sz="2400" b="1" dirty="0">
              <a:solidFill>
                <a:srgbClr val="C00000"/>
              </a:solidFill>
              <a:latin typeface="Verdana" pitchFamily="34" charset="0"/>
            </a:endParaRPr>
          </a:p>
        </p:txBody>
      </p:sp>
      <p:graphicFrame>
        <p:nvGraphicFramePr>
          <p:cNvPr id="4" name="Diagram 3">
            <a:extLst>
              <a:ext uri="{FF2B5EF4-FFF2-40B4-BE49-F238E27FC236}">
                <a16:creationId xmlns:a16="http://schemas.microsoft.com/office/drawing/2014/main" id="{3B6BF98A-DA17-D7BD-B1A7-050F708280B7}"/>
              </a:ext>
            </a:extLst>
          </p:cNvPr>
          <p:cNvGraphicFramePr/>
          <p:nvPr>
            <p:extLst>
              <p:ext uri="{D42A27DB-BD31-4B8C-83A1-F6EECF244321}">
                <p14:modId xmlns:p14="http://schemas.microsoft.com/office/powerpoint/2010/main" val="1416285701"/>
              </p:ext>
            </p:extLst>
          </p:nvPr>
        </p:nvGraphicFramePr>
        <p:xfrm>
          <a:off x="119502" y="461665"/>
          <a:ext cx="8637961" cy="623047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0" name="Graphic 9" descr="Muscular arm with solid fill">
            <a:extLst>
              <a:ext uri="{FF2B5EF4-FFF2-40B4-BE49-F238E27FC236}">
                <a16:creationId xmlns:a16="http://schemas.microsoft.com/office/drawing/2014/main" id="{F6F2CAC9-DBD9-6973-ABFD-497BBAE9378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6537" y="302310"/>
            <a:ext cx="432048" cy="475887"/>
          </a:xfrm>
          <a:prstGeom prst="rect">
            <a:avLst/>
          </a:prstGeom>
        </p:spPr>
      </p:pic>
      <p:pic>
        <p:nvPicPr>
          <p:cNvPr id="12" name="Graphic 11" descr="Aspiration with solid fill">
            <a:extLst>
              <a:ext uri="{FF2B5EF4-FFF2-40B4-BE49-F238E27FC236}">
                <a16:creationId xmlns:a16="http://schemas.microsoft.com/office/drawing/2014/main" id="{9CB6CAD6-98D0-5862-7142-FAFF0376EF3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39552" y="3240191"/>
            <a:ext cx="565928" cy="510016"/>
          </a:xfrm>
          <a:prstGeom prst="rect">
            <a:avLst/>
          </a:prstGeom>
        </p:spPr>
      </p:pic>
      <p:pic>
        <p:nvPicPr>
          <p:cNvPr id="18" name="Graphic 17" descr="High voltage with solid fill">
            <a:extLst>
              <a:ext uri="{FF2B5EF4-FFF2-40B4-BE49-F238E27FC236}">
                <a16:creationId xmlns:a16="http://schemas.microsoft.com/office/drawing/2014/main" id="{8CB6EE90-9F8A-83E6-9434-27821C41BB0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900988" y="3328084"/>
            <a:ext cx="565929" cy="485237"/>
          </a:xfrm>
          <a:prstGeom prst="rect">
            <a:avLst/>
          </a:prstGeom>
        </p:spPr>
      </p:pic>
      <p:pic>
        <p:nvPicPr>
          <p:cNvPr id="20" name="Graphic 19" descr="Crying face with solid fill with solid fill">
            <a:extLst>
              <a:ext uri="{FF2B5EF4-FFF2-40B4-BE49-F238E27FC236}">
                <a16:creationId xmlns:a16="http://schemas.microsoft.com/office/drawing/2014/main" id="{DB3FD4AF-7F31-EDA6-549C-B824490103CA}"/>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962861" y="428312"/>
            <a:ext cx="504056" cy="454256"/>
          </a:xfrm>
          <a:prstGeom prst="rect">
            <a:avLst/>
          </a:prstGeom>
        </p:spPr>
      </p:pic>
    </p:spTree>
    <p:extLst>
      <p:ext uri="{BB962C8B-B14F-4D97-AF65-F5344CB8AC3E}">
        <p14:creationId xmlns:p14="http://schemas.microsoft.com/office/powerpoint/2010/main" val="378410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a:extLst>
              <a:ext uri="{FF2B5EF4-FFF2-40B4-BE49-F238E27FC236}">
                <a16:creationId xmlns:a16="http://schemas.microsoft.com/office/drawing/2014/main" id="{35202604-CCD9-6106-ACD0-5C76B40224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7243" y="78841"/>
            <a:ext cx="720080" cy="349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a:extLst>
              <a:ext uri="{FF2B5EF4-FFF2-40B4-BE49-F238E27FC236}">
                <a16:creationId xmlns:a16="http://schemas.microsoft.com/office/drawing/2014/main" id="{274B0716-B394-E06B-A91E-6566D6301F3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7323" y="78841"/>
            <a:ext cx="975632" cy="349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2">
            <a:extLst>
              <a:ext uri="{FF2B5EF4-FFF2-40B4-BE49-F238E27FC236}">
                <a16:creationId xmlns:a16="http://schemas.microsoft.com/office/drawing/2014/main" id="{C251DC4D-E899-F744-C21E-3A0161FB4E05}"/>
              </a:ext>
            </a:extLst>
          </p:cNvPr>
          <p:cNvSpPr>
            <a:spLocks noGrp="1"/>
          </p:cNvSpPr>
          <p:nvPr>
            <p:ph type="ctrTitle"/>
          </p:nvPr>
        </p:nvSpPr>
        <p:spPr>
          <a:xfrm>
            <a:off x="119502" y="3828796"/>
            <a:ext cx="8466509" cy="2107431"/>
          </a:xfrm>
        </p:spPr>
        <p:txBody>
          <a:bodyPr/>
          <a:lstStyle/>
          <a:p>
            <a:br>
              <a:rPr lang="es-ES" sz="2400" b="1" dirty="0">
                <a:solidFill>
                  <a:srgbClr val="C00000"/>
                </a:solidFill>
                <a:effectLst/>
                <a:latin typeface="Verdana" pitchFamily="34" charset="0"/>
              </a:rPr>
            </a:br>
            <a:endParaRPr lang="en-GB" sz="1400" dirty="0"/>
          </a:p>
        </p:txBody>
      </p:sp>
      <p:sp>
        <p:nvSpPr>
          <p:cNvPr id="14" name="TextBox 13">
            <a:extLst>
              <a:ext uri="{FF2B5EF4-FFF2-40B4-BE49-F238E27FC236}">
                <a16:creationId xmlns:a16="http://schemas.microsoft.com/office/drawing/2014/main" id="{1881468B-EE84-77C8-8FD5-E5E9F2219444}"/>
              </a:ext>
            </a:extLst>
          </p:cNvPr>
          <p:cNvSpPr txBox="1"/>
          <p:nvPr/>
        </p:nvSpPr>
        <p:spPr>
          <a:xfrm>
            <a:off x="84139" y="0"/>
            <a:ext cx="4919909" cy="461665"/>
          </a:xfrm>
          <a:prstGeom prst="rect">
            <a:avLst/>
          </a:prstGeom>
          <a:noFill/>
        </p:spPr>
        <p:txBody>
          <a:bodyPr wrap="square">
            <a:spAutoFit/>
          </a:bodyPr>
          <a:lstStyle/>
          <a:p>
            <a:r>
              <a:rPr lang="en-GB" sz="2400" b="1" dirty="0">
                <a:solidFill>
                  <a:srgbClr val="C00000"/>
                </a:solidFill>
                <a:latin typeface="Verdana" pitchFamily="34" charset="0"/>
              </a:rPr>
              <a:t>Adherence to CSC  -  SWOT</a:t>
            </a:r>
            <a:endParaRPr lang="es-ES" sz="2400" b="1" dirty="0">
              <a:solidFill>
                <a:srgbClr val="C00000"/>
              </a:solidFill>
              <a:latin typeface="Verdana" pitchFamily="34" charset="0"/>
            </a:endParaRPr>
          </a:p>
        </p:txBody>
      </p:sp>
      <p:pic>
        <p:nvPicPr>
          <p:cNvPr id="6" name="Graphic 5" descr="Lightbulb with solid fill">
            <a:extLst>
              <a:ext uri="{FF2B5EF4-FFF2-40B4-BE49-F238E27FC236}">
                <a16:creationId xmlns:a16="http://schemas.microsoft.com/office/drawing/2014/main" id="{F5A52C0B-8BF6-4A7F-5C72-AD360DC7836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74884" y="2491711"/>
            <a:ext cx="296821" cy="285516"/>
          </a:xfrm>
          <a:prstGeom prst="rect">
            <a:avLst/>
          </a:prstGeom>
        </p:spPr>
      </p:pic>
      <p:sp>
        <p:nvSpPr>
          <p:cNvPr id="7" name="TextBox 6">
            <a:extLst>
              <a:ext uri="{FF2B5EF4-FFF2-40B4-BE49-F238E27FC236}">
                <a16:creationId xmlns:a16="http://schemas.microsoft.com/office/drawing/2014/main" id="{13413019-AEEC-E0F5-2B01-F2654F03BDEC}"/>
              </a:ext>
            </a:extLst>
          </p:cNvPr>
          <p:cNvSpPr txBox="1"/>
          <p:nvPr/>
        </p:nvSpPr>
        <p:spPr>
          <a:xfrm>
            <a:off x="467544" y="778197"/>
            <a:ext cx="7776864" cy="2800767"/>
          </a:xfrm>
          <a:prstGeom prst="rect">
            <a:avLst/>
          </a:prstGeom>
          <a:solidFill>
            <a:srgbClr val="FFFF00"/>
          </a:solidFill>
          <a:ln>
            <a:solidFill>
              <a:schemeClr val="tx1"/>
            </a:solidFill>
          </a:ln>
        </p:spPr>
        <p:txBody>
          <a:bodyPr wrap="square" rtlCol="0">
            <a:spAutoFit/>
          </a:bodyPr>
          <a:lstStyle/>
          <a:p>
            <a:r>
              <a:rPr lang="es-ES" sz="900" b="1" dirty="0"/>
              <a:t>                </a:t>
            </a:r>
          </a:p>
          <a:p>
            <a:endParaRPr lang="es-ES" sz="900" b="1" dirty="0"/>
          </a:p>
          <a:p>
            <a:r>
              <a:rPr lang="es-ES" sz="1000" b="1" dirty="0">
                <a:latin typeface="Verdana" panose="020B0604030504040204" pitchFamily="34" charset="0"/>
                <a:ea typeface="Verdana" panose="020B0604030504040204" pitchFamily="34" charset="0"/>
              </a:rPr>
              <a:t>             </a:t>
            </a:r>
            <a:r>
              <a:rPr lang="es-ES" sz="1400" b="1" dirty="0">
                <a:latin typeface="Verdana" panose="020B0604030504040204" pitchFamily="34" charset="0"/>
                <a:ea typeface="Verdana" panose="020B0604030504040204" pitchFamily="34" charset="0"/>
              </a:rPr>
              <a:t>BOX - ADDITIONAL INFO ON STRENGTHS</a:t>
            </a:r>
          </a:p>
          <a:p>
            <a:endParaRPr lang="es-ES" sz="900" b="1" dirty="0"/>
          </a:p>
          <a:p>
            <a:endParaRPr lang="es-ES" sz="900" b="1" dirty="0">
              <a:latin typeface="Verdana" panose="020B0604030504040204" pitchFamily="34" charset="0"/>
              <a:ea typeface="Verdana" panose="020B0604030504040204" pitchFamily="34" charset="0"/>
            </a:endParaRPr>
          </a:p>
          <a:p>
            <a:endParaRPr lang="es-ES" sz="900" b="1" dirty="0">
              <a:latin typeface="Verdana" panose="020B0604030504040204" pitchFamily="34" charset="0"/>
              <a:ea typeface="Verdana" panose="020B0604030504040204" pitchFamily="34" charset="0"/>
            </a:endParaRPr>
          </a:p>
          <a:p>
            <a:pPr marL="361950" lvl="0" indent="-361950">
              <a:buAutoNum type="arabicParenR"/>
            </a:pPr>
            <a:r>
              <a:rPr lang="en-GB" sz="900" b="1" kern="100" dirty="0">
                <a:effectLst/>
                <a:latin typeface="Verdana" panose="020B0604030504040204" pitchFamily="34" charset="0"/>
                <a:ea typeface="Verdana" panose="020B0604030504040204" pitchFamily="34" charset="0"/>
                <a:cs typeface="Times New Roman" panose="02020603050405020304" pitchFamily="18" charset="0"/>
              </a:rPr>
              <a:t>In Japan</a:t>
            </a:r>
            <a:r>
              <a:rPr lang="en-GB" sz="900" kern="100" dirty="0">
                <a:effectLst/>
                <a:latin typeface="Verdana" panose="020B0604030504040204" pitchFamily="34" charset="0"/>
                <a:ea typeface="Verdana" panose="020B0604030504040204" pitchFamily="34" charset="0"/>
                <a:cs typeface="Times New Roman" panose="02020603050405020304" pitchFamily="18" charset="0"/>
              </a:rPr>
              <a:t>, there are specific provisions, independently from the Japanese operator pooling system, whereby the Japanese government will also collect a special deposit from a nuclear operator equal to the amount required as a contribution to the CSC fund as per arts. 10 and 11 of the Japanese CSC Act on Assistance for the Nuclear Damage Compensation Fund pursuant to the Implementation of the CSC No. 133 of 2014 and art. 5 of the Japanese Cabinet Order Implementing the Act on Assistance, etc., for the Nuclear Damage Compensation Fund pursuant to the Implementation of the CSC No. 173 of 2015 </a:t>
            </a:r>
          </a:p>
          <a:p>
            <a:pPr marL="361950" lvl="0" indent="-361950"/>
            <a:r>
              <a:rPr lang="en-GB" sz="900" kern="100" dirty="0">
                <a:latin typeface="Verdana" panose="020B0604030504040204" pitchFamily="34" charset="0"/>
                <a:ea typeface="Verdana" panose="020B0604030504040204" pitchFamily="34" charset="0"/>
                <a:cs typeface="Times New Roman" panose="02020603050405020304" pitchFamily="18" charset="0"/>
              </a:rPr>
              <a:t>         </a:t>
            </a:r>
            <a:r>
              <a:rPr lang="en-GB" sz="900" kern="100" dirty="0">
                <a:effectLst/>
                <a:latin typeface="Verdana" panose="020B0604030504040204" pitchFamily="34" charset="0"/>
                <a:ea typeface="Verdana" panose="020B0604030504040204" pitchFamily="34" charset="0"/>
                <a:cs typeface="Times New Roman" panose="02020603050405020304" pitchFamily="18" charset="0"/>
              </a:rPr>
              <a:t>(see </a:t>
            </a:r>
            <a:r>
              <a:rPr lang="en-GB" sz="900" u="sng" kern="100"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7"/>
              </a:rPr>
              <a:t>https://scholarship.law.upenn.edu/cgi/viewcontent.cgi?article=1022&amp;context=alr</a:t>
            </a:r>
            <a:r>
              <a:rPr lang="en-GB" sz="900" kern="100" dirty="0">
                <a:effectLst/>
                <a:latin typeface="Verdana" panose="020B0604030504040204" pitchFamily="34" charset="0"/>
                <a:ea typeface="Verdana" panose="020B0604030504040204" pitchFamily="34" charset="0"/>
                <a:cs typeface="Times New Roman" panose="02020603050405020304" pitchFamily="18" charset="0"/>
              </a:rPr>
              <a:t>) </a:t>
            </a:r>
          </a:p>
          <a:p>
            <a:pPr lvl="0"/>
            <a:endParaRPr lang="en-GB" sz="900" kern="100" dirty="0">
              <a:latin typeface="Verdana" panose="020B0604030504040204" pitchFamily="34" charset="0"/>
              <a:ea typeface="Verdana" panose="020B0604030504040204" pitchFamily="34" charset="0"/>
              <a:cs typeface="Times New Roman" panose="02020603050405020304" pitchFamily="18" charset="0"/>
            </a:endParaRPr>
          </a:p>
          <a:p>
            <a:pPr marL="361950" lvl="0" indent="-361950"/>
            <a:r>
              <a:rPr lang="en-GB" sz="900" b="1" kern="100" dirty="0">
                <a:latin typeface="Verdana" panose="020B0604030504040204" pitchFamily="34" charset="0"/>
                <a:ea typeface="Verdana" panose="020B0604030504040204" pitchFamily="34" charset="0"/>
                <a:cs typeface="Times New Roman" panose="02020603050405020304" pitchFamily="18" charset="0"/>
              </a:rPr>
              <a:t>2)     </a:t>
            </a:r>
            <a:r>
              <a:rPr lang="en-GB" sz="900" b="1" kern="100" dirty="0">
                <a:effectLst/>
                <a:latin typeface="Verdana" panose="020B0604030504040204" pitchFamily="34" charset="0"/>
                <a:ea typeface="Verdana" panose="020B0604030504040204" pitchFamily="34" charset="0"/>
                <a:cs typeface="Times New Roman" panose="02020603050405020304" pitchFamily="18" charset="0"/>
              </a:rPr>
              <a:t>In the US</a:t>
            </a:r>
            <a:r>
              <a:rPr lang="en-GB" sz="900" kern="100" dirty="0">
                <a:effectLst/>
                <a:latin typeface="Verdana" panose="020B0604030504040204" pitchFamily="34" charset="0"/>
                <a:ea typeface="Verdana" panose="020B0604030504040204" pitchFamily="34" charset="0"/>
                <a:cs typeface="Times New Roman" panose="02020603050405020304" pitchFamily="18" charset="0"/>
              </a:rPr>
              <a:t>, </a:t>
            </a:r>
            <a:r>
              <a:rPr lang="en-US" sz="900" kern="100" dirty="0">
                <a:effectLst/>
                <a:latin typeface="Verdana" panose="020B0604030504040204" pitchFamily="34" charset="0"/>
                <a:ea typeface="Verdana" panose="020B0604030504040204" pitchFamily="34" charset="0"/>
                <a:cs typeface="Times New Roman" panose="02020603050405020304" pitchFamily="18" charset="0"/>
              </a:rPr>
              <a:t>current US law </a:t>
            </a:r>
            <a:r>
              <a:rPr lang="en-GB" sz="900" kern="100" dirty="0">
                <a:effectLst/>
                <a:latin typeface="Verdana" panose="020B0604030504040204" pitchFamily="34" charset="0"/>
                <a:ea typeface="Verdana" panose="020B0604030504040204" pitchFamily="34" charset="0"/>
                <a:cs typeface="Times New Roman" panose="02020603050405020304" pitchFamily="18" charset="0"/>
              </a:rPr>
              <a:t>(Section 934 of the Energy Independence and Security Act of 2007) foresees that the contribution to the CSC´s collective fund is borne by US nuclear suppliers </a:t>
            </a:r>
            <a:r>
              <a:rPr lang="en-US" sz="900" kern="100" dirty="0">
                <a:effectLst/>
                <a:latin typeface="Verdana" panose="020B0604030504040204" pitchFamily="34" charset="0"/>
                <a:ea typeface="Verdana" panose="020B0604030504040204" pitchFamily="34" charset="0"/>
                <a:cs typeface="Times New Roman" panose="02020603050405020304" pitchFamily="18" charset="0"/>
              </a:rPr>
              <a:t>under </a:t>
            </a:r>
            <a:r>
              <a:rPr lang="en-GB" sz="900" kern="100" dirty="0">
                <a:effectLst/>
                <a:latin typeface="Verdana" panose="020B0604030504040204" pitchFamily="34" charset="0"/>
                <a:ea typeface="Verdana" panose="020B0604030504040204" pitchFamily="34" charset="0"/>
                <a:cs typeface="Times New Roman" panose="02020603050405020304" pitchFamily="18" charset="0"/>
              </a:rPr>
              <a:t>an allocation formula to be determined by Department of Energy. </a:t>
            </a:r>
            <a:r>
              <a:rPr lang="en-US" sz="900" kern="100" dirty="0">
                <a:effectLst/>
                <a:latin typeface="Verdana" panose="020B0604030504040204" pitchFamily="34" charset="0"/>
                <a:ea typeface="Verdana" panose="020B0604030504040204" pitchFamily="34" charset="0"/>
                <a:cs typeface="Times New Roman" panose="02020603050405020304" pitchFamily="18" charset="0"/>
              </a:rPr>
              <a:t>However, this law has not yet been implemented. So, under the CSC, the US government would be obliged to provide the contribution: </a:t>
            </a:r>
            <a:r>
              <a:rPr lang="en-GB" sz="900" u="sng" kern="100"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hlinkClick r:id="rId8"/>
              </a:rPr>
              <a:t>https://www.energy.gov/gc/convention-supplementary-compensation-rulemaking</a:t>
            </a:r>
            <a:endParaRPr lang="en-GB" sz="900" kern="100" dirty="0">
              <a:effectLst/>
              <a:latin typeface="Verdana" panose="020B0604030504040204" pitchFamily="34" charset="0"/>
              <a:ea typeface="Verdana" panose="020B0604030504040204" pitchFamily="34" charset="0"/>
              <a:cs typeface="Times New Roman" panose="02020603050405020304" pitchFamily="18" charset="0"/>
            </a:endParaRPr>
          </a:p>
          <a:p>
            <a:pPr lvl="0"/>
            <a:endParaRPr lang="en-GB" sz="900" kern="100" dirty="0">
              <a:latin typeface="Verdana" panose="020B0604030504040204" pitchFamily="34" charset="0"/>
              <a:ea typeface="Verdana" panose="020B0604030504040204" pitchFamily="34" charset="0"/>
              <a:cs typeface="Times New Roman" panose="02020603050405020304" pitchFamily="18" charset="0"/>
            </a:endParaRPr>
          </a:p>
          <a:p>
            <a:pPr lvl="0"/>
            <a:endParaRPr lang="en-GB" sz="900" kern="100" dirty="0">
              <a:effectLst/>
              <a:latin typeface="Verdana" panose="020B0604030504040204" pitchFamily="34" charset="0"/>
              <a:ea typeface="Verdana" panose="020B0604030504040204" pitchFamily="34" charset="0"/>
              <a:cs typeface="Times New Roman" panose="02020603050405020304" pitchFamily="18" charset="0"/>
            </a:endParaRPr>
          </a:p>
        </p:txBody>
      </p:sp>
      <p:pic>
        <p:nvPicPr>
          <p:cNvPr id="11" name="Graphic 10" descr="Lightbulb with solid fill">
            <a:extLst>
              <a:ext uri="{FF2B5EF4-FFF2-40B4-BE49-F238E27FC236}">
                <a16:creationId xmlns:a16="http://schemas.microsoft.com/office/drawing/2014/main" id="{3CF12EDA-3546-3239-2F08-7E5237B6BE0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3073" y="5298800"/>
            <a:ext cx="296821" cy="285516"/>
          </a:xfrm>
          <a:prstGeom prst="rect">
            <a:avLst/>
          </a:prstGeom>
        </p:spPr>
      </p:pic>
      <p:pic>
        <p:nvPicPr>
          <p:cNvPr id="2" name="Graphic 1" descr="Muscular arm with solid fill">
            <a:extLst>
              <a:ext uri="{FF2B5EF4-FFF2-40B4-BE49-F238E27FC236}">
                <a16:creationId xmlns:a16="http://schemas.microsoft.com/office/drawing/2014/main" id="{F6F2CAC9-DBD9-6973-ABFD-497BBAE9378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25195" y="922771"/>
            <a:ext cx="432048" cy="475887"/>
          </a:xfrm>
          <a:prstGeom prst="rect">
            <a:avLst/>
          </a:prstGeom>
        </p:spPr>
      </p:pic>
    </p:spTree>
    <p:extLst>
      <p:ext uri="{BB962C8B-B14F-4D97-AF65-F5344CB8AC3E}">
        <p14:creationId xmlns:p14="http://schemas.microsoft.com/office/powerpoint/2010/main" val="60664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274B0716-B394-E06B-A91E-6566D6301F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5783" y="106242"/>
            <a:ext cx="1760673" cy="60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2">
            <a:extLst>
              <a:ext uri="{FF2B5EF4-FFF2-40B4-BE49-F238E27FC236}">
                <a16:creationId xmlns:a16="http://schemas.microsoft.com/office/drawing/2014/main" id="{C251DC4D-E899-F744-C21E-3A0161FB4E05}"/>
              </a:ext>
            </a:extLst>
          </p:cNvPr>
          <p:cNvSpPr>
            <a:spLocks noGrp="1"/>
          </p:cNvSpPr>
          <p:nvPr>
            <p:ph type="ctrTitle"/>
          </p:nvPr>
        </p:nvSpPr>
        <p:spPr>
          <a:xfrm>
            <a:off x="119502" y="3828796"/>
            <a:ext cx="8466509" cy="2107431"/>
          </a:xfrm>
        </p:spPr>
        <p:txBody>
          <a:bodyPr/>
          <a:lstStyle/>
          <a:p>
            <a:br>
              <a:rPr lang="es-ES" sz="2400" b="1" dirty="0">
                <a:solidFill>
                  <a:srgbClr val="C00000"/>
                </a:solidFill>
                <a:effectLst/>
                <a:latin typeface="Verdana" pitchFamily="34" charset="0"/>
              </a:rPr>
            </a:br>
            <a:endParaRPr lang="en-GB" sz="1400" dirty="0"/>
          </a:p>
        </p:txBody>
      </p:sp>
      <p:sp>
        <p:nvSpPr>
          <p:cNvPr id="14" name="TextBox 13">
            <a:extLst>
              <a:ext uri="{FF2B5EF4-FFF2-40B4-BE49-F238E27FC236}">
                <a16:creationId xmlns:a16="http://schemas.microsoft.com/office/drawing/2014/main" id="{1881468B-EE84-77C8-8FD5-E5E9F2219444}"/>
              </a:ext>
            </a:extLst>
          </p:cNvPr>
          <p:cNvSpPr txBox="1"/>
          <p:nvPr/>
        </p:nvSpPr>
        <p:spPr>
          <a:xfrm>
            <a:off x="-58690" y="106242"/>
            <a:ext cx="8733632" cy="830997"/>
          </a:xfrm>
          <a:prstGeom prst="rect">
            <a:avLst/>
          </a:prstGeom>
          <a:noFill/>
        </p:spPr>
        <p:txBody>
          <a:bodyPr wrap="square">
            <a:spAutoFit/>
          </a:bodyPr>
          <a:lstStyle/>
          <a:p>
            <a:r>
              <a:rPr lang="en-GB" sz="2400" b="1" dirty="0">
                <a:solidFill>
                  <a:srgbClr val="C00000"/>
                </a:solidFill>
                <a:latin typeface="Verdana" pitchFamily="34" charset="0"/>
              </a:rPr>
              <a:t>CSC adherence/online calculator</a:t>
            </a:r>
          </a:p>
          <a:p>
            <a:r>
              <a:rPr lang="en-GB" sz="2400" b="1" dirty="0">
                <a:solidFill>
                  <a:srgbClr val="C00000"/>
                </a:solidFill>
                <a:latin typeface="Verdana" pitchFamily="34" charset="0"/>
              </a:rPr>
              <a:t>Fictitious example: PT in CSC</a:t>
            </a:r>
          </a:p>
        </p:txBody>
      </p:sp>
      <p:graphicFrame>
        <p:nvGraphicFramePr>
          <p:cNvPr id="15" name="Table 15">
            <a:extLst>
              <a:ext uri="{FF2B5EF4-FFF2-40B4-BE49-F238E27FC236}">
                <a16:creationId xmlns:a16="http://schemas.microsoft.com/office/drawing/2014/main" id="{1D82A1FE-2357-D60C-C055-38CD477F334E}"/>
              </a:ext>
            </a:extLst>
          </p:cNvPr>
          <p:cNvGraphicFramePr>
            <a:graphicFrameLocks noGrp="1"/>
          </p:cNvGraphicFramePr>
          <p:nvPr>
            <p:extLst>
              <p:ext uri="{D42A27DB-BD31-4B8C-83A1-F6EECF244321}">
                <p14:modId xmlns:p14="http://schemas.microsoft.com/office/powerpoint/2010/main" val="1140316184"/>
              </p:ext>
            </p:extLst>
          </p:nvPr>
        </p:nvGraphicFramePr>
        <p:xfrm>
          <a:off x="557988" y="1002816"/>
          <a:ext cx="8262483" cy="3048000"/>
        </p:xfrm>
        <a:graphic>
          <a:graphicData uri="http://schemas.openxmlformats.org/drawingml/2006/table">
            <a:tbl>
              <a:tblPr firstRow="1" bandRow="1">
                <a:tableStyleId>{5C22544A-7EE6-4342-B048-85BDC9FD1C3A}</a:tableStyleId>
              </a:tblPr>
              <a:tblGrid>
                <a:gridCol w="2400634">
                  <a:extLst>
                    <a:ext uri="{9D8B030D-6E8A-4147-A177-3AD203B41FA5}">
                      <a16:colId xmlns:a16="http://schemas.microsoft.com/office/drawing/2014/main" val="2529927973"/>
                    </a:ext>
                  </a:extLst>
                </a:gridCol>
                <a:gridCol w="1846508">
                  <a:extLst>
                    <a:ext uri="{9D8B030D-6E8A-4147-A177-3AD203B41FA5}">
                      <a16:colId xmlns:a16="http://schemas.microsoft.com/office/drawing/2014/main" val="1418508076"/>
                    </a:ext>
                  </a:extLst>
                </a:gridCol>
                <a:gridCol w="4015341">
                  <a:extLst>
                    <a:ext uri="{9D8B030D-6E8A-4147-A177-3AD203B41FA5}">
                      <a16:colId xmlns:a16="http://schemas.microsoft.com/office/drawing/2014/main" val="4191409779"/>
                    </a:ext>
                  </a:extLst>
                </a:gridCol>
              </a:tblGrid>
              <a:tr h="773830">
                <a:tc gridSpan="3">
                  <a:txBody>
                    <a:bodyPr/>
                    <a:lstStyle/>
                    <a:p>
                      <a:pPr algn="l"/>
                      <a:r>
                        <a:rPr lang="en-GB" noProof="0" dirty="0">
                          <a:latin typeface="Verdana" panose="020B0604030504040204" pitchFamily="34" charset="0"/>
                          <a:ea typeface="Verdana" panose="020B0604030504040204" pitchFamily="34" charset="0"/>
                        </a:rPr>
                        <a:t>Fictitious example where a nuclear incident would occur in Portugal and the impact on the US´ contribution to the CSC collective fund (capped when it is not the Installation State)</a:t>
                      </a:r>
                    </a:p>
                  </a:txBody>
                  <a:tcPr>
                    <a:solidFill>
                      <a:srgbClr val="00B05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989808746"/>
                  </a:ext>
                </a:extLst>
              </a:tr>
              <a:tr h="356156">
                <a:tc gridSpan="2">
                  <a:txBody>
                    <a:bodyPr/>
                    <a:lstStyle/>
                    <a:p>
                      <a:pPr algn="ctr"/>
                      <a:r>
                        <a:rPr lang="es-ES" b="1" noProof="0" dirty="0">
                          <a:latin typeface="Verdana" panose="020B0604030504040204" pitchFamily="34" charset="0"/>
                          <a:ea typeface="Verdana" panose="020B0604030504040204" pitchFamily="34" charset="0"/>
                        </a:rPr>
                        <a:t>Portugal</a:t>
                      </a:r>
                      <a:endParaRPr lang="en-GB" b="1" noProof="0" dirty="0">
                        <a:latin typeface="Verdana" panose="020B0604030504040204" pitchFamily="34" charset="0"/>
                        <a:ea typeface="Verdana" panose="020B0604030504040204" pitchFamily="34" charset="0"/>
                      </a:endParaRPr>
                    </a:p>
                  </a:txBody>
                  <a:tcPr/>
                </a:tc>
                <a:tc hMerge="1">
                  <a:txBody>
                    <a:bodyPr/>
                    <a:lstStyle/>
                    <a:p>
                      <a:endParaRPr lang="en-GB" dirty="0"/>
                    </a:p>
                  </a:txBody>
                  <a:tcPr/>
                </a:tc>
                <a:tc>
                  <a:txBody>
                    <a:bodyPr/>
                    <a:lstStyle/>
                    <a:p>
                      <a:pPr algn="ctr"/>
                      <a:r>
                        <a:rPr lang="es-ES" b="1" noProof="0" dirty="0">
                          <a:latin typeface="Verdana" panose="020B0604030504040204" pitchFamily="34" charset="0"/>
                          <a:ea typeface="Verdana" panose="020B0604030504040204" pitchFamily="34" charset="0"/>
                        </a:rPr>
                        <a:t>US </a:t>
                      </a:r>
                      <a:r>
                        <a:rPr lang="es-ES" sz="1400" kern="1200" noProof="0" dirty="0">
                          <a:solidFill>
                            <a:schemeClr val="dk1"/>
                          </a:solidFill>
                          <a:latin typeface="Verdana" panose="020B0604030504040204" pitchFamily="34" charset="0"/>
                          <a:ea typeface="Verdana" panose="020B0604030504040204" pitchFamily="34" charset="0"/>
                          <a:cs typeface="+mn-cs"/>
                        </a:rPr>
                        <a:t>(307055 MW)</a:t>
                      </a:r>
                      <a:endParaRPr lang="en-GB" sz="1400" kern="1200" noProof="0" dirty="0">
                        <a:solidFill>
                          <a:schemeClr val="dk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4170955501"/>
                  </a:ext>
                </a:extLst>
              </a:tr>
              <a:tr h="249979">
                <a:tc>
                  <a:txBody>
                    <a:bodyPr/>
                    <a:lstStyle/>
                    <a:p>
                      <a:pPr algn="ctr"/>
                      <a:r>
                        <a:rPr lang="en-GB" sz="1400" noProof="0" dirty="0">
                          <a:latin typeface="Verdana" panose="020B0604030504040204" pitchFamily="34" charset="0"/>
                          <a:ea typeface="Verdana" panose="020B0604030504040204" pitchFamily="34" charset="0"/>
                        </a:rPr>
                        <a:t>no reactor</a:t>
                      </a:r>
                    </a:p>
                    <a:p>
                      <a:pPr algn="ctr"/>
                      <a:r>
                        <a:rPr lang="en-GB" sz="1400" noProof="0" dirty="0">
                          <a:latin typeface="Verdana" panose="020B0604030504040204" pitchFamily="34" charset="0"/>
                          <a:ea typeface="Verdana" panose="020B0604030504040204" pitchFamily="34" charset="0"/>
                        </a:rPr>
                        <a:t>0 MW</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latin typeface="Verdana" panose="020B0604030504040204" pitchFamily="34" charset="0"/>
                          <a:ea typeface="Verdana" panose="020B0604030504040204" pitchFamily="34" charset="0"/>
                          <a:cs typeface="+mn-cs"/>
                        </a:rPr>
                        <a:t>  145,753</a:t>
                      </a:r>
                      <a:r>
                        <a:rPr lang="es-ES" sz="1400" kern="1200" noProof="0" dirty="0">
                          <a:solidFill>
                            <a:schemeClr val="dk1"/>
                          </a:solidFill>
                          <a:latin typeface="Verdana" panose="020B0604030504040204" pitchFamily="34" charset="0"/>
                          <a:ea typeface="Verdana" panose="020B0604030504040204" pitchFamily="34" charset="0"/>
                          <a:cs typeface="+mn-cs"/>
                        </a:rPr>
                        <a:t> </a:t>
                      </a:r>
                      <a:r>
                        <a:rPr lang="es-ES" sz="1400" noProof="0" dirty="0">
                          <a:latin typeface="Verdana" panose="020B0604030504040204" pitchFamily="34" charset="0"/>
                          <a:ea typeface="Verdana" panose="020B0604030504040204" pitchFamily="34" charset="0"/>
                        </a:rPr>
                        <a:t>SDR</a:t>
                      </a:r>
                      <a:endParaRPr lang="en-GB" sz="1400" noProof="0" dirty="0">
                        <a:latin typeface="Verdana" panose="020B0604030504040204" pitchFamily="34" charset="0"/>
                        <a:ea typeface="Verdana" panose="020B0604030504040204" pitchFamily="34" charset="0"/>
                      </a:endParaRPr>
                    </a:p>
                    <a:p>
                      <a:pPr algn="ctr"/>
                      <a:endParaRPr lang="en-GB" sz="1400" noProof="0" dirty="0">
                        <a:latin typeface="Verdana" panose="020B0604030504040204" pitchFamily="34" charset="0"/>
                        <a:ea typeface="Verdana" panose="020B0604030504040204" pitchFamily="34" charset="0"/>
                      </a:endParaRPr>
                    </a:p>
                  </a:txBody>
                  <a:tcPr/>
                </a:tc>
                <a:tc>
                  <a:txBody>
                    <a:bodyPr/>
                    <a:lstStyle/>
                    <a:p>
                      <a:pPr algn="ctr"/>
                      <a:r>
                        <a:rPr lang="es-ES" sz="1400" noProof="0" dirty="0">
                          <a:latin typeface="Verdana" panose="020B0604030504040204" pitchFamily="34" charset="0"/>
                          <a:ea typeface="Verdana" panose="020B0604030504040204" pitchFamily="34" charset="0"/>
                        </a:rPr>
                        <a:t>49,</a:t>
                      </a:r>
                      <a:r>
                        <a:rPr lang="en-GB" sz="1400" kern="1200" dirty="0">
                          <a:solidFill>
                            <a:schemeClr val="dk1"/>
                          </a:solidFill>
                          <a:latin typeface="Verdana" panose="020B0604030504040204" pitchFamily="34" charset="0"/>
                          <a:ea typeface="Verdana" panose="020B0604030504040204" pitchFamily="34" charset="0"/>
                          <a:cs typeface="+mn-cs"/>
                        </a:rPr>
                        <a:t>868,676 </a:t>
                      </a:r>
                      <a:r>
                        <a:rPr lang="es-ES" sz="1400" kern="1200" noProof="0" dirty="0">
                          <a:solidFill>
                            <a:schemeClr val="dk1"/>
                          </a:solidFill>
                          <a:latin typeface="Verdana" panose="020B0604030504040204" pitchFamily="34" charset="0"/>
                          <a:ea typeface="Verdana" panose="020B0604030504040204" pitchFamily="34" charset="0"/>
                          <a:cs typeface="+mn-cs"/>
                        </a:rPr>
                        <a:t>SDR</a:t>
                      </a:r>
                      <a:endParaRPr lang="en-GB" sz="1400" kern="1200" noProof="0" dirty="0">
                        <a:solidFill>
                          <a:schemeClr val="dk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557317595"/>
                  </a:ext>
                </a:extLst>
              </a:tr>
              <a:tr h="493478">
                <a:tc>
                  <a:txBody>
                    <a:bodyPr/>
                    <a:lstStyle/>
                    <a:p>
                      <a:pPr algn="ctr"/>
                      <a:r>
                        <a:rPr lang="en-GB" sz="1400" noProof="0" dirty="0">
                          <a:latin typeface="Verdana" panose="020B0604030504040204" pitchFamily="34" charset="0"/>
                          <a:ea typeface="Verdana" panose="020B0604030504040204" pitchFamily="34" charset="0"/>
                        </a:rPr>
                        <a:t>1 NPP </a:t>
                      </a:r>
                    </a:p>
                    <a:p>
                      <a:pPr algn="ctr"/>
                      <a:r>
                        <a:rPr lang="en-GB" sz="1400" noProof="0" dirty="0">
                          <a:latin typeface="Verdana" panose="020B0604030504040204" pitchFamily="34" charset="0"/>
                          <a:ea typeface="Verdana" panose="020B0604030504040204" pitchFamily="34" charset="0"/>
                        </a:rPr>
                        <a:t>3750 MW</a:t>
                      </a:r>
                    </a:p>
                  </a:txBody>
                  <a:tcPr/>
                </a:tc>
                <a:tc>
                  <a:txBody>
                    <a:bodyPr/>
                    <a:lstStyle/>
                    <a:p>
                      <a:pPr algn="ctr"/>
                      <a:r>
                        <a:rPr lang="es-ES" sz="1400" noProof="0" dirty="0">
                          <a:latin typeface="Verdana" panose="020B0604030504040204" pitchFamily="34" charset="0"/>
                          <a:ea typeface="Verdana" panose="020B0604030504040204" pitchFamily="34" charset="0"/>
                        </a:rPr>
                        <a:t>1,271,839 SDR</a:t>
                      </a:r>
                    </a:p>
                    <a:p>
                      <a:pPr algn="ctr"/>
                      <a:endParaRPr lang="en-GB" sz="1400" noProof="0" dirty="0">
                        <a:latin typeface="Verdana" panose="020B0604030504040204" pitchFamily="34" charset="0"/>
                        <a:ea typeface="Verdana" panose="020B0604030504040204" pitchFamily="34" charset="0"/>
                      </a:endParaRPr>
                    </a:p>
                  </a:txBody>
                  <a:tcPr/>
                </a:tc>
                <a:tc>
                  <a:txBody>
                    <a:bodyPr/>
                    <a:lstStyle/>
                    <a:p>
                      <a:pPr algn="ctr"/>
                      <a:r>
                        <a:rPr lang="es-ES" sz="1400" noProof="0" dirty="0">
                          <a:latin typeface="Verdana" panose="020B0604030504040204" pitchFamily="34" charset="0"/>
                          <a:ea typeface="Verdana" panose="020B0604030504040204" pitchFamily="34" charset="0"/>
                        </a:rPr>
                        <a:t>50,239,926 SDR</a:t>
                      </a:r>
                      <a:endParaRPr lang="en-GB" sz="1400" noProof="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3754436986"/>
                  </a:ext>
                </a:extLst>
              </a:tr>
              <a:tr h="563914">
                <a:tc>
                  <a:txBody>
                    <a:bodyPr/>
                    <a:lstStyle/>
                    <a:p>
                      <a:pPr algn="ctr"/>
                      <a:r>
                        <a:rPr lang="en-GB" sz="1400" noProof="0" dirty="0">
                          <a:latin typeface="Verdana" panose="020B0604030504040204" pitchFamily="34" charset="0"/>
                          <a:ea typeface="Verdana" panose="020B0604030504040204" pitchFamily="34" charset="0"/>
                        </a:rPr>
                        <a:t>2 NPP </a:t>
                      </a:r>
                    </a:p>
                    <a:p>
                      <a:pPr algn="ctr"/>
                      <a:r>
                        <a:rPr lang="en-GB" sz="1400" noProof="0" dirty="0">
                          <a:latin typeface="Verdana" panose="020B0604030504040204" pitchFamily="34" charset="0"/>
                          <a:ea typeface="Verdana" panose="020B0604030504040204" pitchFamily="34" charset="0"/>
                        </a:rPr>
                        <a:t>6550 MW</a:t>
                      </a:r>
                    </a:p>
                  </a:txBody>
                  <a:tcPr/>
                </a:tc>
                <a:tc>
                  <a:txBody>
                    <a:bodyPr/>
                    <a:lstStyle/>
                    <a:p>
                      <a:pPr algn="ctr"/>
                      <a:r>
                        <a:rPr lang="es-ES" sz="1400" noProof="0" dirty="0">
                          <a:latin typeface="Verdana" panose="020B0604030504040204" pitchFamily="34" charset="0"/>
                          <a:ea typeface="Verdana" panose="020B0604030504040204" pitchFamily="34" charset="0"/>
                        </a:rPr>
                        <a:t>2,112,649 SDR</a:t>
                      </a:r>
                    </a:p>
                  </a:txBody>
                  <a:tcPr/>
                </a:tc>
                <a:tc>
                  <a:txBody>
                    <a:bodyPr/>
                    <a:lstStyle/>
                    <a:p>
                      <a:pPr algn="ctr"/>
                      <a:r>
                        <a:rPr lang="es-ES" sz="1400" noProof="0" dirty="0">
                          <a:latin typeface="Verdana" panose="020B0604030504040204" pitchFamily="34" charset="0"/>
                          <a:ea typeface="Verdana" panose="020B0604030504040204" pitchFamily="34" charset="0"/>
                        </a:rPr>
                        <a:t>50,517,126 SDR</a:t>
                      </a:r>
                    </a:p>
                    <a:p>
                      <a:pPr algn="ctr"/>
                      <a:endParaRPr lang="es-ES" sz="1400" noProof="0" dirty="0">
                        <a:latin typeface="Verdana" panose="020B0604030504040204" pitchFamily="34" charset="0"/>
                        <a:ea typeface="Verdana" panose="020B0604030504040204" pitchFamily="34" charset="0"/>
                      </a:endParaRPr>
                    </a:p>
                    <a:p>
                      <a:pPr algn="ctr"/>
                      <a:endParaRPr lang="en-GB" sz="1400" noProof="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2908776979"/>
                  </a:ext>
                </a:extLst>
              </a:tr>
            </a:tbl>
          </a:graphicData>
        </a:graphic>
      </p:graphicFrame>
      <p:graphicFrame>
        <p:nvGraphicFramePr>
          <p:cNvPr id="16" name="Table 15">
            <a:extLst>
              <a:ext uri="{FF2B5EF4-FFF2-40B4-BE49-F238E27FC236}">
                <a16:creationId xmlns:a16="http://schemas.microsoft.com/office/drawing/2014/main" id="{39FDC69D-4244-808D-BCF4-B5236E9A353D}"/>
              </a:ext>
            </a:extLst>
          </p:cNvPr>
          <p:cNvGraphicFramePr>
            <a:graphicFrameLocks noGrp="1"/>
          </p:cNvGraphicFramePr>
          <p:nvPr>
            <p:extLst>
              <p:ext uri="{D42A27DB-BD31-4B8C-83A1-F6EECF244321}">
                <p14:modId xmlns:p14="http://schemas.microsoft.com/office/powerpoint/2010/main" val="2381402679"/>
              </p:ext>
            </p:extLst>
          </p:nvPr>
        </p:nvGraphicFramePr>
        <p:xfrm>
          <a:off x="557989" y="3915141"/>
          <a:ext cx="8262483" cy="2834640"/>
        </p:xfrm>
        <a:graphic>
          <a:graphicData uri="http://schemas.openxmlformats.org/drawingml/2006/table">
            <a:tbl>
              <a:tblPr firstRow="1" bandRow="1">
                <a:tableStyleId>{5C22544A-7EE6-4342-B048-85BDC9FD1C3A}</a:tableStyleId>
              </a:tblPr>
              <a:tblGrid>
                <a:gridCol w="2210035">
                  <a:extLst>
                    <a:ext uri="{9D8B030D-6E8A-4147-A177-3AD203B41FA5}">
                      <a16:colId xmlns:a16="http://schemas.microsoft.com/office/drawing/2014/main" val="2529927973"/>
                    </a:ext>
                  </a:extLst>
                </a:gridCol>
                <a:gridCol w="2077101">
                  <a:extLst>
                    <a:ext uri="{9D8B030D-6E8A-4147-A177-3AD203B41FA5}">
                      <a16:colId xmlns:a16="http://schemas.microsoft.com/office/drawing/2014/main" val="1418508076"/>
                    </a:ext>
                  </a:extLst>
                </a:gridCol>
                <a:gridCol w="3975347">
                  <a:extLst>
                    <a:ext uri="{9D8B030D-6E8A-4147-A177-3AD203B41FA5}">
                      <a16:colId xmlns:a16="http://schemas.microsoft.com/office/drawing/2014/main" val="4191409779"/>
                    </a:ext>
                  </a:extLst>
                </a:gridCol>
              </a:tblGrid>
              <a:tr h="616300">
                <a:tc gridSpan="3">
                  <a:txBody>
                    <a:bodyPr/>
                    <a:lstStyle/>
                    <a:p>
                      <a:pPr algn="l"/>
                      <a:r>
                        <a:rPr lang="en-GB" noProof="0" dirty="0">
                          <a:latin typeface="Verdana" panose="020B0604030504040204" pitchFamily="34" charset="0"/>
                          <a:ea typeface="Verdana" panose="020B0604030504040204" pitchFamily="34" charset="0"/>
                        </a:rPr>
                        <a:t>Fictitious example where a nuclear incident would occur in the US (not capped because it is the Installation State) and the impact on Portugal´s contribution to the CSC collective fund</a:t>
                      </a:r>
                    </a:p>
                  </a:txBody>
                  <a:tcPr>
                    <a:solidFill>
                      <a:srgbClr val="0070C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989808746"/>
                  </a:ext>
                </a:extLst>
              </a:tr>
              <a:tr h="352171">
                <a:tc gridSpan="2">
                  <a:txBody>
                    <a:bodyPr/>
                    <a:lstStyle/>
                    <a:p>
                      <a:pPr algn="ctr"/>
                      <a:r>
                        <a:rPr lang="es-ES" b="1" noProof="0" dirty="0">
                          <a:latin typeface="Verdana" panose="020B0604030504040204" pitchFamily="34" charset="0"/>
                          <a:ea typeface="Verdana" panose="020B0604030504040204" pitchFamily="34" charset="0"/>
                        </a:rPr>
                        <a:t>Portugal</a:t>
                      </a:r>
                      <a:endParaRPr lang="en-GB" b="1" noProof="0" dirty="0">
                        <a:latin typeface="Verdana" panose="020B0604030504040204" pitchFamily="34" charset="0"/>
                        <a:ea typeface="Verdana" panose="020B0604030504040204" pitchFamily="34" charset="0"/>
                      </a:endParaRPr>
                    </a:p>
                  </a:txBody>
                  <a:tcPr/>
                </a:tc>
                <a:tc hMerge="1">
                  <a:txBody>
                    <a:bodyPr/>
                    <a:lstStyle/>
                    <a:p>
                      <a:endParaRPr lang="en-GB" dirty="0"/>
                    </a:p>
                  </a:txBody>
                  <a:tcPr/>
                </a:tc>
                <a:tc>
                  <a:txBody>
                    <a:bodyPr/>
                    <a:lstStyle/>
                    <a:p>
                      <a:pPr algn="ctr"/>
                      <a:r>
                        <a:rPr lang="es-ES" b="1" noProof="0" dirty="0">
                          <a:latin typeface="Verdana" panose="020B0604030504040204" pitchFamily="34" charset="0"/>
                          <a:ea typeface="Verdana" panose="020B0604030504040204" pitchFamily="34" charset="0"/>
                        </a:rPr>
                        <a:t>US </a:t>
                      </a:r>
                      <a:r>
                        <a:rPr lang="es-ES" sz="1400" kern="1200" noProof="0" dirty="0">
                          <a:solidFill>
                            <a:schemeClr val="dk1"/>
                          </a:solidFill>
                          <a:latin typeface="Verdana" panose="020B0604030504040204" pitchFamily="34" charset="0"/>
                          <a:ea typeface="Verdana" panose="020B0604030504040204" pitchFamily="34" charset="0"/>
                          <a:cs typeface="+mn-cs"/>
                        </a:rPr>
                        <a:t>(307055 MW)</a:t>
                      </a:r>
                      <a:endParaRPr lang="en-GB" sz="1400" kern="1200" noProof="0" dirty="0">
                        <a:solidFill>
                          <a:schemeClr val="dk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4170955501"/>
                  </a:ext>
                </a:extLst>
              </a:tr>
              <a:tr h="498909">
                <a:tc>
                  <a:txBody>
                    <a:bodyPr/>
                    <a:lstStyle/>
                    <a:p>
                      <a:pPr algn="ctr"/>
                      <a:r>
                        <a:rPr lang="en-GB" sz="1400" noProof="0" dirty="0">
                          <a:latin typeface="Verdana" panose="020B0604030504040204" pitchFamily="34" charset="0"/>
                          <a:ea typeface="Verdana" panose="020B0604030504040204" pitchFamily="34" charset="0"/>
                        </a:rPr>
                        <a:t>no reactor</a:t>
                      </a:r>
                    </a:p>
                    <a:p>
                      <a:pPr algn="ctr"/>
                      <a:r>
                        <a:rPr lang="en-GB" sz="1400" noProof="0" dirty="0">
                          <a:latin typeface="Verdana" panose="020B0604030504040204" pitchFamily="34" charset="0"/>
                          <a:ea typeface="Verdana" panose="020B0604030504040204" pitchFamily="34" charset="0"/>
                        </a:rPr>
                        <a:t>0 MW</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latin typeface="Verdana" panose="020B0604030504040204" pitchFamily="34" charset="0"/>
                          <a:ea typeface="Verdana" panose="020B0604030504040204" pitchFamily="34" charset="0"/>
                          <a:cs typeface="+mn-cs"/>
                        </a:rPr>
                        <a:t>  145,753</a:t>
                      </a:r>
                      <a:r>
                        <a:rPr lang="es-ES" sz="1400" kern="1200" noProof="0" dirty="0">
                          <a:solidFill>
                            <a:schemeClr val="dk1"/>
                          </a:solidFill>
                          <a:latin typeface="Verdana" panose="020B0604030504040204" pitchFamily="34" charset="0"/>
                          <a:ea typeface="Verdana" panose="020B0604030504040204" pitchFamily="34" charset="0"/>
                          <a:cs typeface="+mn-cs"/>
                        </a:rPr>
                        <a:t> </a:t>
                      </a:r>
                      <a:r>
                        <a:rPr lang="es-ES" sz="1400" noProof="0" dirty="0">
                          <a:latin typeface="Verdana" panose="020B0604030504040204" pitchFamily="34" charset="0"/>
                          <a:ea typeface="Verdana" panose="020B0604030504040204" pitchFamily="34" charset="0"/>
                        </a:rPr>
                        <a:t>SDR</a:t>
                      </a:r>
                      <a:endParaRPr lang="en-GB" sz="1400" noProof="0" dirty="0">
                        <a:latin typeface="Verdana" panose="020B0604030504040204" pitchFamily="34" charset="0"/>
                        <a:ea typeface="Verdana" panose="020B0604030504040204" pitchFamily="34" charset="0"/>
                      </a:endParaRPr>
                    </a:p>
                    <a:p>
                      <a:pPr algn="ctr"/>
                      <a:endParaRPr lang="en-GB" sz="1400" noProof="0" dirty="0">
                        <a:latin typeface="Verdana" panose="020B0604030504040204" pitchFamily="34" charset="0"/>
                        <a:ea typeface="Verdana" panose="020B0604030504040204" pitchFamily="34" charset="0"/>
                      </a:endParaRPr>
                    </a:p>
                  </a:txBody>
                  <a:tcPr/>
                </a:tc>
                <a:tc>
                  <a:txBody>
                    <a:bodyPr/>
                    <a:lstStyle/>
                    <a:p>
                      <a:pPr algn="ctr"/>
                      <a:r>
                        <a:rPr lang="en-GB" sz="1400" kern="1200" dirty="0">
                          <a:solidFill>
                            <a:schemeClr val="dk1"/>
                          </a:solidFill>
                          <a:latin typeface="Verdana" panose="020B0604030504040204" pitchFamily="34" charset="0"/>
                          <a:ea typeface="Verdana" panose="020B0604030504040204" pitchFamily="34" charset="0"/>
                          <a:cs typeface="+mn-cs"/>
                        </a:rPr>
                        <a:t>101,278,147</a:t>
                      </a:r>
                      <a:r>
                        <a:rPr lang="es-ES" sz="1400" kern="1200" noProof="0" dirty="0">
                          <a:solidFill>
                            <a:schemeClr val="dk1"/>
                          </a:solidFill>
                          <a:latin typeface="Verdana" panose="020B0604030504040204" pitchFamily="34" charset="0"/>
                          <a:ea typeface="Verdana" panose="020B0604030504040204" pitchFamily="34" charset="0"/>
                          <a:cs typeface="+mn-cs"/>
                        </a:rPr>
                        <a:t> SDR</a:t>
                      </a:r>
                      <a:endParaRPr lang="en-GB" sz="1400" kern="1200" noProof="0" dirty="0">
                        <a:solidFill>
                          <a:schemeClr val="dk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557317595"/>
                  </a:ext>
                </a:extLst>
              </a:tr>
              <a:tr h="498909">
                <a:tc>
                  <a:txBody>
                    <a:bodyPr/>
                    <a:lstStyle/>
                    <a:p>
                      <a:pPr algn="ctr"/>
                      <a:r>
                        <a:rPr lang="en-GB" sz="1400" noProof="0" dirty="0">
                          <a:latin typeface="Verdana" panose="020B0604030504040204" pitchFamily="34" charset="0"/>
                          <a:ea typeface="Verdana" panose="020B0604030504040204" pitchFamily="34" charset="0"/>
                        </a:rPr>
                        <a:t>1 NPP </a:t>
                      </a:r>
                    </a:p>
                    <a:p>
                      <a:pPr algn="ctr"/>
                      <a:r>
                        <a:rPr lang="en-GB" sz="1400" noProof="0" dirty="0">
                          <a:latin typeface="Verdana" panose="020B0604030504040204" pitchFamily="34" charset="0"/>
                          <a:ea typeface="Verdana" panose="020B0604030504040204" pitchFamily="34" charset="0"/>
                        </a:rPr>
                        <a:t>3750 MW</a:t>
                      </a:r>
                    </a:p>
                  </a:txBody>
                  <a:tcPr/>
                </a:tc>
                <a:tc>
                  <a:txBody>
                    <a:bodyPr/>
                    <a:lstStyle/>
                    <a:p>
                      <a:pPr algn="ctr"/>
                      <a:r>
                        <a:rPr lang="es-ES" sz="1400" noProof="0" dirty="0">
                          <a:latin typeface="Verdana" panose="020B0604030504040204" pitchFamily="34" charset="0"/>
                          <a:ea typeface="Verdana" panose="020B0604030504040204" pitchFamily="34" charset="0"/>
                        </a:rPr>
                        <a:t>1,271,839 SDR</a:t>
                      </a:r>
                    </a:p>
                  </a:txBody>
                  <a:tcPr/>
                </a:tc>
                <a:tc>
                  <a:txBody>
                    <a:bodyPr/>
                    <a:lstStyle/>
                    <a:p>
                      <a:pPr marL="0" algn="ctr" defTabSz="914400" rtl="0" eaLnBrk="1" latinLnBrk="0" hangingPunct="1"/>
                      <a:r>
                        <a:rPr lang="en-GB" sz="1400" kern="1200" dirty="0">
                          <a:solidFill>
                            <a:schemeClr val="dk1"/>
                          </a:solidFill>
                          <a:latin typeface="Verdana" panose="020B0604030504040204" pitchFamily="34" charset="0"/>
                          <a:ea typeface="Verdana" panose="020B0604030504040204" pitchFamily="34" charset="0"/>
                          <a:cs typeface="+mn-cs"/>
                        </a:rPr>
                        <a:t>101,346,351</a:t>
                      </a:r>
                      <a:r>
                        <a:rPr lang="en-GB" sz="1800" b="0" i="0" kern="1200" dirty="0">
                          <a:solidFill>
                            <a:schemeClr val="dk1"/>
                          </a:solidFill>
                          <a:effectLst/>
                          <a:latin typeface="+mn-lt"/>
                          <a:ea typeface="+mn-ea"/>
                          <a:cs typeface="+mn-cs"/>
                        </a:rPr>
                        <a:t> </a:t>
                      </a:r>
                      <a:r>
                        <a:rPr lang="es-ES" sz="1400" kern="1200" noProof="0" dirty="0">
                          <a:solidFill>
                            <a:schemeClr val="dk1"/>
                          </a:solidFill>
                          <a:latin typeface="Verdana" panose="020B0604030504040204" pitchFamily="34" charset="0"/>
                          <a:ea typeface="Verdana" panose="020B0604030504040204" pitchFamily="34" charset="0"/>
                          <a:cs typeface="+mn-cs"/>
                        </a:rPr>
                        <a:t>SDR</a:t>
                      </a:r>
                      <a:endParaRPr lang="en-GB" sz="1400" kern="1200" noProof="0" dirty="0">
                        <a:solidFill>
                          <a:schemeClr val="dk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3754436986"/>
                  </a:ext>
                </a:extLst>
              </a:tr>
              <a:tr h="498909">
                <a:tc>
                  <a:txBody>
                    <a:bodyPr/>
                    <a:lstStyle/>
                    <a:p>
                      <a:pPr algn="ctr"/>
                      <a:r>
                        <a:rPr lang="en-GB" sz="1400" noProof="0" dirty="0">
                          <a:latin typeface="Verdana" panose="020B0604030504040204" pitchFamily="34" charset="0"/>
                          <a:ea typeface="Verdana" panose="020B0604030504040204" pitchFamily="34" charset="0"/>
                        </a:rPr>
                        <a:t>2 NPP </a:t>
                      </a:r>
                    </a:p>
                    <a:p>
                      <a:pPr algn="ctr"/>
                      <a:r>
                        <a:rPr lang="en-GB" sz="1400" noProof="0" dirty="0">
                          <a:latin typeface="Verdana" panose="020B0604030504040204" pitchFamily="34" charset="0"/>
                          <a:ea typeface="Verdana" panose="020B0604030504040204" pitchFamily="34" charset="0"/>
                        </a:rPr>
                        <a:t>6550 MW</a:t>
                      </a:r>
                    </a:p>
                  </a:txBody>
                  <a:tcPr/>
                </a:tc>
                <a:tc>
                  <a:txBody>
                    <a:bodyPr/>
                    <a:lstStyle/>
                    <a:p>
                      <a:pPr algn="ctr"/>
                      <a:r>
                        <a:rPr lang="es-ES" sz="1400" noProof="0" dirty="0">
                          <a:latin typeface="Verdana" panose="020B0604030504040204" pitchFamily="34" charset="0"/>
                          <a:ea typeface="Verdana" panose="020B0604030504040204" pitchFamily="34" charset="0"/>
                        </a:rPr>
                        <a:t>2,112,649 SDR</a:t>
                      </a:r>
                    </a:p>
                  </a:txBody>
                  <a:tcPr/>
                </a:tc>
                <a:tc>
                  <a:txBody>
                    <a:bodyPr/>
                    <a:lstStyle/>
                    <a:p>
                      <a:pPr marL="0" algn="ctr" defTabSz="914400" rtl="0" eaLnBrk="1" latinLnBrk="0" hangingPunct="1"/>
                      <a:r>
                        <a:rPr lang="en-GB" sz="1400" kern="1200" dirty="0">
                          <a:solidFill>
                            <a:schemeClr val="dk1"/>
                          </a:solidFill>
                          <a:latin typeface="Verdana" panose="020B0604030504040204" pitchFamily="34" charset="0"/>
                          <a:ea typeface="Verdana" panose="020B0604030504040204" pitchFamily="34" charset="0"/>
                          <a:cs typeface="+mn-cs"/>
                        </a:rPr>
                        <a:t>101,397,277 </a:t>
                      </a:r>
                      <a:r>
                        <a:rPr lang="es-ES" sz="1400" kern="1200" noProof="0" dirty="0">
                          <a:solidFill>
                            <a:schemeClr val="dk1"/>
                          </a:solidFill>
                          <a:latin typeface="Verdana" panose="020B0604030504040204" pitchFamily="34" charset="0"/>
                          <a:ea typeface="Verdana" panose="020B0604030504040204" pitchFamily="34" charset="0"/>
                          <a:cs typeface="+mn-cs"/>
                        </a:rPr>
                        <a:t>SDR</a:t>
                      </a:r>
                      <a:endParaRPr lang="en-GB" sz="1400" kern="1200" noProof="0" dirty="0">
                        <a:solidFill>
                          <a:schemeClr val="dk1"/>
                        </a:solidFill>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2908776979"/>
                  </a:ext>
                </a:extLst>
              </a:tr>
            </a:tbl>
          </a:graphicData>
        </a:graphic>
      </p:graphicFrame>
      <p:pic>
        <p:nvPicPr>
          <p:cNvPr id="3" name="Picture 3">
            <a:extLst>
              <a:ext uri="{FF2B5EF4-FFF2-40B4-BE49-F238E27FC236}">
                <a16:creationId xmlns:a16="http://schemas.microsoft.com/office/drawing/2014/main" id="{D3BFFD03-54C5-9709-9C3C-971BAD35E6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0758" y="108641"/>
            <a:ext cx="1135025" cy="60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9332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274B0716-B394-E06B-A91E-6566D6301F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5783" y="106242"/>
            <a:ext cx="1760673" cy="60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2">
            <a:extLst>
              <a:ext uri="{FF2B5EF4-FFF2-40B4-BE49-F238E27FC236}">
                <a16:creationId xmlns:a16="http://schemas.microsoft.com/office/drawing/2014/main" id="{C251DC4D-E899-F744-C21E-3A0161FB4E05}"/>
              </a:ext>
            </a:extLst>
          </p:cNvPr>
          <p:cNvSpPr>
            <a:spLocks noGrp="1"/>
          </p:cNvSpPr>
          <p:nvPr>
            <p:ph type="ctrTitle"/>
          </p:nvPr>
        </p:nvSpPr>
        <p:spPr>
          <a:xfrm>
            <a:off x="119502" y="4509120"/>
            <a:ext cx="8466509" cy="1427107"/>
          </a:xfrm>
        </p:spPr>
        <p:txBody>
          <a:bodyPr/>
          <a:lstStyle/>
          <a:p>
            <a:br>
              <a:rPr lang="es-ES" sz="2400" b="1" dirty="0">
                <a:solidFill>
                  <a:srgbClr val="C00000"/>
                </a:solidFill>
                <a:effectLst/>
                <a:latin typeface="Verdana" pitchFamily="34" charset="0"/>
              </a:rPr>
            </a:br>
            <a:endParaRPr lang="en-GB" sz="1400" dirty="0"/>
          </a:p>
        </p:txBody>
      </p:sp>
      <p:sp>
        <p:nvSpPr>
          <p:cNvPr id="14" name="TextBox 13">
            <a:extLst>
              <a:ext uri="{FF2B5EF4-FFF2-40B4-BE49-F238E27FC236}">
                <a16:creationId xmlns:a16="http://schemas.microsoft.com/office/drawing/2014/main" id="{1881468B-EE84-77C8-8FD5-E5E9F2219444}"/>
              </a:ext>
            </a:extLst>
          </p:cNvPr>
          <p:cNvSpPr txBox="1"/>
          <p:nvPr/>
        </p:nvSpPr>
        <p:spPr>
          <a:xfrm>
            <a:off x="-252536" y="668035"/>
            <a:ext cx="9649072" cy="461665"/>
          </a:xfrm>
          <a:prstGeom prst="rect">
            <a:avLst/>
          </a:prstGeom>
          <a:noFill/>
        </p:spPr>
        <p:txBody>
          <a:bodyPr wrap="square">
            <a:spAutoFit/>
          </a:bodyPr>
          <a:lstStyle/>
          <a:p>
            <a:pPr algn="ctr"/>
            <a:r>
              <a:rPr lang="en-GB" sz="2400" b="1" dirty="0">
                <a:solidFill>
                  <a:srgbClr val="C00000"/>
                </a:solidFill>
                <a:latin typeface="Verdana" pitchFamily="34" charset="0"/>
              </a:rPr>
              <a:t>Fictitious Case Study – nuclear accident in France </a:t>
            </a:r>
            <a:endParaRPr lang="en-GB" sz="2400" b="1" dirty="0">
              <a:solidFill>
                <a:srgbClr val="C00000"/>
              </a:solidFill>
              <a:latin typeface="Verdana" pitchFamily="34" charset="0"/>
              <a:ea typeface="+mj-ea"/>
              <a:cs typeface="+mj-cs"/>
            </a:endParaRPr>
          </a:p>
        </p:txBody>
      </p:sp>
      <p:pic>
        <p:nvPicPr>
          <p:cNvPr id="3" name="Picture 2">
            <a:extLst>
              <a:ext uri="{FF2B5EF4-FFF2-40B4-BE49-F238E27FC236}">
                <a16:creationId xmlns:a16="http://schemas.microsoft.com/office/drawing/2014/main" id="{3BB44AA7-E587-573B-9DD0-558EFD8BBE1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5566" y="1140473"/>
            <a:ext cx="1321800" cy="658718"/>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ABA0C176-BE04-7799-B5DE-DB141A234E23}"/>
              </a:ext>
            </a:extLst>
          </p:cNvPr>
          <p:cNvGrpSpPr/>
          <p:nvPr/>
        </p:nvGrpSpPr>
        <p:grpSpPr>
          <a:xfrm>
            <a:off x="353309" y="1820593"/>
            <a:ext cx="3437070" cy="435032"/>
            <a:chOff x="3039518" y="2308905"/>
            <a:chExt cx="1462928" cy="435032"/>
          </a:xfrm>
        </p:grpSpPr>
        <p:sp>
          <p:nvSpPr>
            <p:cNvPr id="5" name="Rectangle: Rounded Corners 4">
              <a:extLst>
                <a:ext uri="{FF2B5EF4-FFF2-40B4-BE49-F238E27FC236}">
                  <a16:creationId xmlns:a16="http://schemas.microsoft.com/office/drawing/2014/main" id="{0D329E63-86D9-A27F-0A44-8739609A237B}"/>
                </a:ext>
              </a:extLst>
            </p:cNvPr>
            <p:cNvSpPr/>
            <p:nvPr/>
          </p:nvSpPr>
          <p:spPr>
            <a:xfrm>
              <a:off x="3039518" y="2308905"/>
              <a:ext cx="1414563" cy="435032"/>
            </a:xfrm>
            <a:prstGeom prst="roundRect">
              <a:avLst/>
            </a:prstGeom>
            <a:solidFill>
              <a:srgbClr val="FF0000"/>
            </a:solidFill>
          </p:spPr>
          <p:style>
            <a:lnRef idx="2">
              <a:schemeClr val="lt1">
                <a:hueOff val="0"/>
                <a:satOff val="0"/>
                <a:lumOff val="0"/>
                <a:alphaOff val="0"/>
              </a:schemeClr>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6" name="Rectangle: Rounded Corners 4">
              <a:extLst>
                <a:ext uri="{FF2B5EF4-FFF2-40B4-BE49-F238E27FC236}">
                  <a16:creationId xmlns:a16="http://schemas.microsoft.com/office/drawing/2014/main" id="{2368CFB4-2FAD-112C-B813-1B6081C0A79C}"/>
                </a:ext>
              </a:extLst>
            </p:cNvPr>
            <p:cNvSpPr txBox="1"/>
            <p:nvPr/>
          </p:nvSpPr>
          <p:spPr>
            <a:xfrm>
              <a:off x="3119365" y="2323081"/>
              <a:ext cx="1383081" cy="3925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r>
                <a:rPr lang="en-GB" sz="1600" b="1" dirty="0">
                  <a:solidFill>
                    <a:schemeClr val="bg1"/>
                  </a:solidFill>
                  <a:latin typeface="Verdana" panose="020B0604030504040204" pitchFamily="34" charset="0"/>
                  <a:ea typeface="Verdana" panose="020B0604030504040204" pitchFamily="34" charset="0"/>
                </a:rPr>
                <a:t> FRANCE IS NOT IN </a:t>
              </a:r>
              <a:r>
                <a:rPr lang="en-GB" sz="1600" b="1" kern="1200" noProof="0" dirty="0">
                  <a:solidFill>
                    <a:schemeClr val="bg1"/>
                  </a:solidFill>
                  <a:latin typeface="Verdana" panose="020B0604030504040204" pitchFamily="34" charset="0"/>
                  <a:ea typeface="Verdana" panose="020B0604030504040204" pitchFamily="34" charset="0"/>
                </a:rPr>
                <a:t>CSC</a:t>
              </a:r>
            </a:p>
          </p:txBody>
        </p:sp>
      </p:grpSp>
      <p:sp>
        <p:nvSpPr>
          <p:cNvPr id="12" name="TextBox 11">
            <a:extLst>
              <a:ext uri="{FF2B5EF4-FFF2-40B4-BE49-F238E27FC236}">
                <a16:creationId xmlns:a16="http://schemas.microsoft.com/office/drawing/2014/main" id="{A453FFAF-7DE6-532E-FB2F-DE20CD284867}"/>
              </a:ext>
            </a:extLst>
          </p:cNvPr>
          <p:cNvSpPr txBox="1"/>
          <p:nvPr/>
        </p:nvSpPr>
        <p:spPr>
          <a:xfrm>
            <a:off x="3676747" y="1159851"/>
            <a:ext cx="5283957" cy="646331"/>
          </a:xfrm>
          <a:prstGeom prst="rect">
            <a:avLst/>
          </a:prstGeom>
          <a:noFill/>
        </p:spPr>
        <p:txBody>
          <a:bodyPr wrap="square">
            <a:spAutoFit/>
          </a:bodyPr>
          <a:lstStyle/>
          <a:p>
            <a:r>
              <a:rPr lang="en-GB" sz="1200" b="1" dirty="0">
                <a:solidFill>
                  <a:srgbClr val="C00000"/>
                </a:solidFill>
                <a:latin typeface="Verdana" pitchFamily="34" charset="0"/>
                <a:ea typeface="+mj-ea"/>
                <a:cs typeface="+mj-cs"/>
              </a:rPr>
              <a:t>nuclear accident in France (RPC)</a:t>
            </a:r>
          </a:p>
          <a:p>
            <a:r>
              <a:rPr lang="en-GB" sz="1200" b="1" dirty="0">
                <a:solidFill>
                  <a:srgbClr val="C00000"/>
                </a:solidFill>
                <a:latin typeface="Verdana" pitchFamily="34" charset="0"/>
                <a:ea typeface="+mj-ea"/>
                <a:cs typeface="+mj-cs"/>
              </a:rPr>
              <a:t>-US technology designer &amp; supplier</a:t>
            </a:r>
          </a:p>
          <a:p>
            <a:r>
              <a:rPr lang="en-GB" sz="1200" b="1" dirty="0">
                <a:solidFill>
                  <a:srgbClr val="C00000"/>
                </a:solidFill>
                <a:latin typeface="Verdana" pitchFamily="34" charset="0"/>
                <a:ea typeface="+mj-ea"/>
                <a:cs typeface="+mj-cs"/>
              </a:rPr>
              <a:t>-US constructor</a:t>
            </a:r>
          </a:p>
        </p:txBody>
      </p:sp>
      <p:pic>
        <p:nvPicPr>
          <p:cNvPr id="1026" name="Picture 2">
            <a:extLst>
              <a:ext uri="{FF2B5EF4-FFF2-40B4-BE49-F238E27FC236}">
                <a16:creationId xmlns:a16="http://schemas.microsoft.com/office/drawing/2014/main" id="{B292C150-3D79-D395-333D-B8C1215D7DB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15321" y="1140473"/>
            <a:ext cx="974104" cy="658717"/>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A149D16A-DFBF-CB40-C2E7-52FE570116D8}"/>
              </a:ext>
            </a:extLst>
          </p:cNvPr>
          <p:cNvSpPr txBox="1"/>
          <p:nvPr/>
        </p:nvSpPr>
        <p:spPr>
          <a:xfrm>
            <a:off x="251520" y="2245713"/>
            <a:ext cx="8892480" cy="4739759"/>
          </a:xfrm>
          <a:prstGeom prst="rect">
            <a:avLst/>
          </a:prstGeom>
          <a:noFill/>
        </p:spPr>
        <p:txBody>
          <a:bodyPr wrap="square">
            <a:spAutoFit/>
          </a:bodyPr>
          <a:lstStyle/>
          <a:p>
            <a:r>
              <a:rPr lang="en-GB" sz="1200" b="1" dirty="0">
                <a:solidFill>
                  <a:srgbClr val="C00000"/>
                </a:solidFill>
                <a:latin typeface="Verdana" pitchFamily="34" charset="0"/>
                <a:ea typeface="+mj-ea"/>
                <a:cs typeface="+mj-cs"/>
              </a:rPr>
              <a:t>-</a:t>
            </a:r>
            <a:r>
              <a:rPr lang="en-GB" sz="1200" b="1" u="sng" dirty="0">
                <a:solidFill>
                  <a:srgbClr val="C00000"/>
                </a:solidFill>
                <a:latin typeface="Verdana" pitchFamily="34" charset="0"/>
                <a:ea typeface="+mj-ea"/>
                <a:cs typeface="+mj-cs"/>
              </a:rPr>
              <a:t>channelling not guaranteed </a:t>
            </a:r>
            <a:r>
              <a:rPr lang="en-GB" sz="1200" b="1" dirty="0">
                <a:solidFill>
                  <a:srgbClr val="C00000"/>
                </a:solidFill>
                <a:latin typeface="Verdana" pitchFamily="34" charset="0"/>
                <a:ea typeface="+mj-ea"/>
                <a:cs typeface="+mj-cs"/>
              </a:rPr>
              <a:t>: French victims (e.g. a class action by French residents and businesses) and non-French victims (e.g. US employees) can sue </a:t>
            </a:r>
            <a:r>
              <a:rPr lang="en-GB" sz="1200" b="1" dirty="0">
                <a:solidFill>
                  <a:srgbClr val="C00000"/>
                </a:solidFill>
                <a:highlight>
                  <a:srgbClr val="FFCCCC"/>
                </a:highlight>
                <a:latin typeface="Verdana" pitchFamily="34" charset="0"/>
                <a:ea typeface="+mj-ea"/>
                <a:cs typeface="+mj-cs"/>
              </a:rPr>
              <a:t> the French Operator, the US supplier, the US constructor and also the directors of the French Operator or lenders or investors for the French NPP with no connection to the US</a:t>
            </a:r>
            <a:r>
              <a:rPr lang="en-GB" sz="1200" b="1" dirty="0">
                <a:solidFill>
                  <a:srgbClr val="C00000"/>
                </a:solidFill>
                <a:latin typeface="Verdana" pitchFamily="34" charset="0"/>
                <a:ea typeface="+mj-ea"/>
                <a:cs typeface="+mj-cs"/>
              </a:rPr>
              <a:t>.</a:t>
            </a:r>
          </a:p>
          <a:p>
            <a:endParaRPr lang="en-GB" sz="800" b="1" dirty="0">
              <a:solidFill>
                <a:srgbClr val="C00000"/>
              </a:solidFill>
              <a:latin typeface="Verdana" pitchFamily="34" charset="0"/>
              <a:ea typeface="+mj-ea"/>
              <a:cs typeface="+mj-cs"/>
            </a:endParaRPr>
          </a:p>
          <a:p>
            <a:r>
              <a:rPr lang="en-GB" sz="1200" b="1" dirty="0">
                <a:solidFill>
                  <a:srgbClr val="C00000"/>
                </a:solidFill>
                <a:latin typeface="Verdana" pitchFamily="34" charset="0"/>
                <a:ea typeface="+mj-ea"/>
                <a:cs typeface="+mj-cs"/>
              </a:rPr>
              <a:t>-</a:t>
            </a:r>
            <a:r>
              <a:rPr lang="en-GB" sz="1200" b="1" u="sng" dirty="0">
                <a:solidFill>
                  <a:srgbClr val="C00000"/>
                </a:solidFill>
                <a:latin typeface="Verdana" pitchFamily="34" charset="0"/>
                <a:ea typeface="+mj-ea"/>
                <a:cs typeface="+mj-cs"/>
              </a:rPr>
              <a:t>jurisdiction</a:t>
            </a:r>
            <a:r>
              <a:rPr lang="en-GB" sz="1200" b="1" dirty="0">
                <a:solidFill>
                  <a:srgbClr val="C00000"/>
                </a:solidFill>
                <a:latin typeface="Verdana" pitchFamily="34" charset="0"/>
                <a:ea typeface="+mj-ea"/>
                <a:cs typeface="+mj-cs"/>
              </a:rPr>
              <a:t>: </a:t>
            </a:r>
            <a:r>
              <a:rPr lang="en-GB" sz="1200" b="1" dirty="0">
                <a:solidFill>
                  <a:srgbClr val="C00000"/>
                </a:solidFill>
                <a:highlight>
                  <a:srgbClr val="FFCCCC"/>
                </a:highlight>
                <a:latin typeface="Verdana" pitchFamily="34" charset="0"/>
                <a:ea typeface="+mj-ea"/>
                <a:cs typeface="+mj-cs"/>
              </a:rPr>
              <a:t>US courts </a:t>
            </a:r>
            <a:r>
              <a:rPr lang="en-GB" sz="1200" b="1" dirty="0">
                <a:solidFill>
                  <a:srgbClr val="C00000"/>
                </a:solidFill>
                <a:latin typeface="Verdana" pitchFamily="34" charset="0"/>
                <a:ea typeface="+mj-ea"/>
                <a:cs typeface="+mj-cs"/>
              </a:rPr>
              <a:t>can admit claims by French and non-French victims; </a:t>
            </a:r>
            <a:r>
              <a:rPr lang="en-GB" sz="1200" b="1" dirty="0">
                <a:solidFill>
                  <a:srgbClr val="C00000"/>
                </a:solidFill>
                <a:highlight>
                  <a:srgbClr val="FFCCCC"/>
                </a:highlight>
                <a:latin typeface="Verdana" pitchFamily="34" charset="0"/>
                <a:ea typeface="+mj-ea"/>
                <a:cs typeface="+mj-cs"/>
              </a:rPr>
              <a:t>French Courts </a:t>
            </a:r>
            <a:r>
              <a:rPr lang="en-GB" sz="1200" b="1" dirty="0">
                <a:solidFill>
                  <a:srgbClr val="C00000"/>
                </a:solidFill>
                <a:latin typeface="Verdana" pitchFamily="34" charset="0"/>
                <a:ea typeface="+mj-ea"/>
                <a:cs typeface="+mj-cs"/>
              </a:rPr>
              <a:t>can also admit claims by French and non-French victims </a:t>
            </a:r>
          </a:p>
          <a:p>
            <a:r>
              <a:rPr lang="en-GB" sz="1200" b="1" dirty="0">
                <a:solidFill>
                  <a:srgbClr val="C00000"/>
                </a:solidFill>
                <a:latin typeface="Verdana" pitchFamily="34" charset="0"/>
                <a:ea typeface="+mj-ea"/>
                <a:cs typeface="+mj-cs"/>
              </a:rPr>
              <a:t>US Courts = attractive due to:</a:t>
            </a:r>
          </a:p>
          <a:p>
            <a:r>
              <a:rPr lang="en-GB" sz="1000" dirty="0">
                <a:solidFill>
                  <a:srgbClr val="C00000"/>
                </a:solidFill>
                <a:latin typeface="Verdana" pitchFamily="34" charset="0"/>
                <a:ea typeface="+mj-ea"/>
                <a:cs typeface="+mj-cs"/>
              </a:rPr>
              <a:t>-broad discretion to accept or decline jurisdiction over nuclear incidents outside the US if no treaty relations, e.g. Amoco Cadiz case </a:t>
            </a:r>
          </a:p>
          <a:p>
            <a:r>
              <a:rPr lang="en-GB" sz="1000" dirty="0">
                <a:solidFill>
                  <a:srgbClr val="C00000"/>
                </a:solidFill>
                <a:latin typeface="Verdana" pitchFamily="34" charset="0"/>
                <a:ea typeface="+mj-ea"/>
                <a:cs typeface="+mj-cs"/>
              </a:rPr>
              <a:t>  and Bhopal case.</a:t>
            </a:r>
          </a:p>
          <a:p>
            <a:r>
              <a:rPr lang="en-GB" sz="1000" dirty="0">
                <a:solidFill>
                  <a:srgbClr val="C00000"/>
                </a:solidFill>
                <a:latin typeface="Verdana" pitchFamily="34" charset="0"/>
                <a:ea typeface="+mj-ea"/>
                <a:cs typeface="+mj-cs"/>
              </a:rPr>
              <a:t>-high nuclear liability limits</a:t>
            </a:r>
          </a:p>
          <a:p>
            <a:r>
              <a:rPr lang="en-GB" sz="1000" dirty="0">
                <a:solidFill>
                  <a:srgbClr val="C00000"/>
                </a:solidFill>
                <a:latin typeface="Verdana" pitchFamily="34" charset="0"/>
                <a:ea typeface="+mj-ea"/>
                <a:cs typeface="+mj-cs"/>
              </a:rPr>
              <a:t>-more generous attitudes of US juries</a:t>
            </a:r>
          </a:p>
          <a:p>
            <a:r>
              <a:rPr lang="en-GB" sz="1000" dirty="0">
                <a:solidFill>
                  <a:srgbClr val="C00000"/>
                </a:solidFill>
                <a:latin typeface="Verdana" pitchFamily="34" charset="0"/>
                <a:ea typeface="+mj-ea"/>
                <a:cs typeface="+mj-cs"/>
              </a:rPr>
              <a:t>-potential availability of punitive damages</a:t>
            </a:r>
          </a:p>
          <a:p>
            <a:r>
              <a:rPr lang="en-GB" sz="1000" dirty="0">
                <a:solidFill>
                  <a:srgbClr val="C00000"/>
                </a:solidFill>
                <a:latin typeface="Verdana" pitchFamily="34" charset="0"/>
                <a:ea typeface="+mj-ea"/>
                <a:cs typeface="+mj-cs"/>
              </a:rPr>
              <a:t>-liberal discovery rules </a:t>
            </a:r>
          </a:p>
          <a:p>
            <a:r>
              <a:rPr lang="en-GB" sz="1000" dirty="0">
                <a:solidFill>
                  <a:srgbClr val="C00000"/>
                </a:solidFill>
                <a:latin typeface="Verdana" pitchFamily="34" charset="0"/>
                <a:ea typeface="+mj-ea"/>
                <a:cs typeface="+mj-cs"/>
              </a:rPr>
              <a:t>-contingency fees</a:t>
            </a:r>
          </a:p>
          <a:p>
            <a:r>
              <a:rPr lang="en-GB" sz="1000" dirty="0">
                <a:solidFill>
                  <a:srgbClr val="C00000"/>
                </a:solidFill>
                <a:latin typeface="Verdana" pitchFamily="34" charset="0"/>
                <a:ea typeface="+mj-ea"/>
                <a:cs typeface="+mj-cs"/>
              </a:rPr>
              <a:t>-possibility of large damage awards</a:t>
            </a:r>
          </a:p>
          <a:p>
            <a:r>
              <a:rPr lang="en-GB" sz="1200" b="1" dirty="0">
                <a:solidFill>
                  <a:srgbClr val="C00000"/>
                </a:solidFill>
                <a:latin typeface="Verdana" pitchFamily="34" charset="0"/>
                <a:ea typeface="+mj-ea"/>
                <a:cs typeface="+mj-cs"/>
              </a:rPr>
              <a:t>=&gt;  </a:t>
            </a:r>
            <a:r>
              <a:rPr lang="en-GB" sz="1000" b="1" dirty="0">
                <a:solidFill>
                  <a:srgbClr val="C00000"/>
                </a:solidFill>
                <a:latin typeface="Verdana" pitchFamily="34" charset="0"/>
                <a:ea typeface="+mj-ea"/>
                <a:cs typeface="+mj-cs"/>
              </a:rPr>
              <a:t>• forum shopping</a:t>
            </a:r>
          </a:p>
          <a:p>
            <a:r>
              <a:rPr lang="en-GB" sz="1000" b="1" dirty="0">
                <a:solidFill>
                  <a:srgbClr val="C00000"/>
                </a:solidFill>
                <a:latin typeface="Verdana" pitchFamily="34" charset="0"/>
                <a:ea typeface="+mj-ea"/>
                <a:cs typeface="+mj-cs"/>
              </a:rPr>
              <a:t>        • legal risks, US district courts + US appeals court + US supreme court</a:t>
            </a:r>
          </a:p>
          <a:p>
            <a:r>
              <a:rPr lang="en-GB" sz="1000" b="1" dirty="0">
                <a:solidFill>
                  <a:srgbClr val="C00000"/>
                </a:solidFill>
                <a:latin typeface="Verdana" pitchFamily="34" charset="0"/>
                <a:ea typeface="+mj-ea"/>
                <a:cs typeface="+mj-cs"/>
              </a:rPr>
              <a:t>        • time </a:t>
            </a:r>
            <a:r>
              <a:rPr lang="en-GB" sz="1000" dirty="0">
                <a:solidFill>
                  <a:srgbClr val="C00000"/>
                </a:solidFill>
                <a:latin typeface="Verdana" pitchFamily="34" charset="0"/>
                <a:ea typeface="+mj-ea"/>
                <a:cs typeface="+mj-cs"/>
              </a:rPr>
              <a:t>e.g. Fukushima-related US claims 10y.</a:t>
            </a:r>
            <a:endParaRPr lang="en-GB" sz="1000" b="1" dirty="0">
              <a:solidFill>
                <a:srgbClr val="C00000"/>
              </a:solidFill>
              <a:latin typeface="Verdana" pitchFamily="34" charset="0"/>
              <a:ea typeface="+mj-ea"/>
              <a:cs typeface="+mj-cs"/>
            </a:endParaRPr>
          </a:p>
          <a:p>
            <a:r>
              <a:rPr lang="en-GB" sz="1000" b="1" dirty="0">
                <a:solidFill>
                  <a:srgbClr val="C00000"/>
                </a:solidFill>
                <a:latin typeface="Verdana" pitchFamily="34" charset="0"/>
                <a:ea typeface="+mj-ea"/>
                <a:cs typeface="+mj-cs"/>
              </a:rPr>
              <a:t>        • resources </a:t>
            </a:r>
            <a:r>
              <a:rPr lang="en-GB" sz="1000" dirty="0">
                <a:solidFill>
                  <a:srgbClr val="C00000"/>
                </a:solidFill>
                <a:latin typeface="Verdana" pitchFamily="34" charset="0"/>
                <a:ea typeface="+mj-ea"/>
                <a:cs typeface="+mj-cs"/>
              </a:rPr>
              <a:t>e.g. US litigation is costly in lawyers and court fees, even if only on procedural issues such as jurisdiction</a:t>
            </a:r>
            <a:endParaRPr lang="en-GB" sz="1000" b="1" dirty="0">
              <a:solidFill>
                <a:srgbClr val="C00000"/>
              </a:solidFill>
              <a:latin typeface="Verdana" pitchFamily="34" charset="0"/>
              <a:ea typeface="+mj-ea"/>
              <a:cs typeface="+mj-cs"/>
            </a:endParaRPr>
          </a:p>
          <a:p>
            <a:endParaRPr lang="en-GB" sz="800" b="1" dirty="0">
              <a:solidFill>
                <a:srgbClr val="C00000"/>
              </a:solidFill>
              <a:latin typeface="Verdana" pitchFamily="34" charset="0"/>
              <a:ea typeface="+mj-ea"/>
              <a:cs typeface="+mj-cs"/>
            </a:endParaRPr>
          </a:p>
          <a:p>
            <a:r>
              <a:rPr lang="en-GB" sz="1200" b="1" dirty="0">
                <a:solidFill>
                  <a:srgbClr val="C00000"/>
                </a:solidFill>
                <a:latin typeface="Verdana" pitchFamily="34" charset="0"/>
                <a:ea typeface="+mj-ea"/>
                <a:cs typeface="+mj-cs"/>
              </a:rPr>
              <a:t>-</a:t>
            </a:r>
            <a:r>
              <a:rPr lang="en-GB" sz="1200" b="1" u="sng" dirty="0">
                <a:solidFill>
                  <a:srgbClr val="C00000"/>
                </a:solidFill>
                <a:latin typeface="Verdana" pitchFamily="34" charset="0"/>
                <a:ea typeface="+mj-ea"/>
                <a:cs typeface="+mj-cs"/>
              </a:rPr>
              <a:t>jurisdiction</a:t>
            </a:r>
            <a:r>
              <a:rPr lang="en-GB" sz="1200" b="1" dirty="0">
                <a:solidFill>
                  <a:srgbClr val="C00000"/>
                </a:solidFill>
                <a:latin typeface="Verdana" pitchFamily="34" charset="0"/>
                <a:ea typeface="+mj-ea"/>
                <a:cs typeface="+mj-cs"/>
              </a:rPr>
              <a:t>: in case of </a:t>
            </a:r>
            <a:r>
              <a:rPr lang="en-GB" sz="1200" b="1" dirty="0">
                <a:solidFill>
                  <a:srgbClr val="C00000"/>
                </a:solidFill>
                <a:highlight>
                  <a:srgbClr val="FFCCCC"/>
                </a:highlight>
                <a:latin typeface="Verdana" pitchFamily="34" charset="0"/>
                <a:ea typeface="+mj-ea"/>
                <a:cs typeface="+mj-cs"/>
              </a:rPr>
              <a:t>wilful conduct </a:t>
            </a:r>
            <a:r>
              <a:rPr lang="en-GB" sz="1200" b="1" dirty="0">
                <a:solidFill>
                  <a:srgbClr val="C00000"/>
                </a:solidFill>
                <a:latin typeface="Verdana" pitchFamily="34" charset="0"/>
                <a:ea typeface="+mj-ea"/>
                <a:cs typeface="+mj-cs"/>
              </a:rPr>
              <a:t>(exception to channelling), the US supplier and US constructor have </a:t>
            </a:r>
            <a:r>
              <a:rPr lang="en-GB" sz="1200" b="1" dirty="0">
                <a:solidFill>
                  <a:srgbClr val="C00000"/>
                </a:solidFill>
                <a:highlight>
                  <a:srgbClr val="FFCCCC"/>
                </a:highlight>
                <a:latin typeface="Verdana" pitchFamily="34" charset="0"/>
                <a:ea typeface="+mj-ea"/>
                <a:cs typeface="+mj-cs"/>
              </a:rPr>
              <a:t>jurisdictional arguments</a:t>
            </a:r>
            <a:r>
              <a:rPr lang="en-GB" sz="1200" b="1" dirty="0">
                <a:solidFill>
                  <a:srgbClr val="C00000"/>
                </a:solidFill>
                <a:latin typeface="Verdana" pitchFamily="34" charset="0"/>
                <a:ea typeface="+mj-ea"/>
                <a:cs typeface="+mj-cs"/>
              </a:rPr>
              <a:t> to raise (</a:t>
            </a:r>
            <a:r>
              <a:rPr lang="en-GB" sz="1200" b="1" dirty="0" err="1">
                <a:solidFill>
                  <a:srgbClr val="C00000"/>
                </a:solidFill>
                <a:latin typeface="Verdana" pitchFamily="34" charset="0"/>
                <a:ea typeface="+mj-ea"/>
                <a:cs typeface="+mj-cs"/>
              </a:rPr>
              <a:t>i</a:t>
            </a:r>
            <a:r>
              <a:rPr lang="en-GB" sz="1200" b="1" dirty="0">
                <a:solidFill>
                  <a:srgbClr val="C00000"/>
                </a:solidFill>
                <a:latin typeface="Verdana" pitchFamily="34" charset="0"/>
                <a:ea typeface="+mj-ea"/>
                <a:cs typeface="+mj-cs"/>
              </a:rPr>
              <a:t>) against the French Operator suing them before French courts under French law and (ii) against the enforcement of judgments of French courts</a:t>
            </a:r>
            <a:endParaRPr lang="en-GB" sz="800" b="1" dirty="0">
              <a:solidFill>
                <a:srgbClr val="C00000"/>
              </a:solidFill>
              <a:latin typeface="Verdana" pitchFamily="34" charset="0"/>
              <a:ea typeface="+mj-ea"/>
              <a:cs typeface="+mj-cs"/>
            </a:endParaRPr>
          </a:p>
          <a:p>
            <a:r>
              <a:rPr lang="en-GB" sz="1200" b="1" dirty="0">
                <a:solidFill>
                  <a:srgbClr val="C00000"/>
                </a:solidFill>
                <a:latin typeface="Verdana" pitchFamily="34" charset="0"/>
                <a:ea typeface="+mj-ea"/>
                <a:cs typeface="+mj-cs"/>
              </a:rPr>
              <a:t>-</a:t>
            </a:r>
            <a:r>
              <a:rPr lang="en-GB" sz="1200" b="1" u="sng" dirty="0">
                <a:solidFill>
                  <a:srgbClr val="C00000"/>
                </a:solidFill>
                <a:latin typeface="Verdana" pitchFamily="34" charset="0"/>
                <a:ea typeface="+mj-ea"/>
                <a:cs typeface="+mj-cs"/>
              </a:rPr>
              <a:t>enforceability</a:t>
            </a:r>
            <a:r>
              <a:rPr lang="en-GB" sz="1200" b="1" dirty="0">
                <a:solidFill>
                  <a:srgbClr val="C00000"/>
                </a:solidFill>
                <a:latin typeface="Verdana" pitchFamily="34" charset="0"/>
                <a:ea typeface="+mj-ea"/>
                <a:cs typeface="+mj-cs"/>
              </a:rPr>
              <a:t>: judgments of French courts against US companies are </a:t>
            </a:r>
            <a:r>
              <a:rPr lang="en-GB" sz="1200" b="1" dirty="0">
                <a:solidFill>
                  <a:srgbClr val="C00000"/>
                </a:solidFill>
                <a:highlight>
                  <a:srgbClr val="FFCCCC"/>
                </a:highlight>
                <a:latin typeface="Verdana" pitchFamily="34" charset="0"/>
                <a:ea typeface="+mj-ea"/>
                <a:cs typeface="+mj-cs"/>
              </a:rPr>
              <a:t>not automatically enforceable</a:t>
            </a:r>
            <a:r>
              <a:rPr lang="en-GB" sz="1200" b="1" dirty="0">
                <a:solidFill>
                  <a:srgbClr val="C00000"/>
                </a:solidFill>
                <a:latin typeface="Verdana" pitchFamily="34" charset="0"/>
                <a:ea typeface="+mj-ea"/>
                <a:cs typeface="+mj-cs"/>
              </a:rPr>
              <a:t> in the US</a:t>
            </a:r>
          </a:p>
          <a:p>
            <a:endParaRPr lang="en-GB" sz="1200" b="1" dirty="0">
              <a:solidFill>
                <a:srgbClr val="C00000"/>
              </a:solidFill>
              <a:latin typeface="Verdana" pitchFamily="34" charset="0"/>
              <a:ea typeface="+mj-ea"/>
              <a:cs typeface="+mj-cs"/>
            </a:endParaRPr>
          </a:p>
        </p:txBody>
      </p:sp>
      <p:pic>
        <p:nvPicPr>
          <p:cNvPr id="7" name="Picture 3">
            <a:extLst>
              <a:ext uri="{FF2B5EF4-FFF2-40B4-BE49-F238E27FC236}">
                <a16:creationId xmlns:a16="http://schemas.microsoft.com/office/drawing/2014/main" id="{5A47C26F-A8FD-A0FA-1CBA-43D0EBD343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0758" y="108641"/>
            <a:ext cx="1135025" cy="60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425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274B0716-B394-E06B-A91E-6566D6301F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5783" y="106242"/>
            <a:ext cx="1760673" cy="594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2">
            <a:extLst>
              <a:ext uri="{FF2B5EF4-FFF2-40B4-BE49-F238E27FC236}">
                <a16:creationId xmlns:a16="http://schemas.microsoft.com/office/drawing/2014/main" id="{C251DC4D-E899-F744-C21E-3A0161FB4E05}"/>
              </a:ext>
            </a:extLst>
          </p:cNvPr>
          <p:cNvSpPr>
            <a:spLocks noGrp="1"/>
          </p:cNvSpPr>
          <p:nvPr>
            <p:ph type="ctrTitle"/>
          </p:nvPr>
        </p:nvSpPr>
        <p:spPr>
          <a:xfrm>
            <a:off x="119502" y="4509120"/>
            <a:ext cx="8466509" cy="1427107"/>
          </a:xfrm>
        </p:spPr>
        <p:txBody>
          <a:bodyPr/>
          <a:lstStyle/>
          <a:p>
            <a:br>
              <a:rPr lang="es-ES" sz="2400" b="1" dirty="0">
                <a:solidFill>
                  <a:srgbClr val="C00000"/>
                </a:solidFill>
                <a:effectLst/>
                <a:latin typeface="Verdana" pitchFamily="34" charset="0"/>
              </a:rPr>
            </a:br>
            <a:endParaRPr lang="en-GB" sz="1400" dirty="0"/>
          </a:p>
        </p:txBody>
      </p:sp>
      <p:pic>
        <p:nvPicPr>
          <p:cNvPr id="3" name="Picture 2">
            <a:extLst>
              <a:ext uri="{FF2B5EF4-FFF2-40B4-BE49-F238E27FC236}">
                <a16:creationId xmlns:a16="http://schemas.microsoft.com/office/drawing/2014/main" id="{3BB44AA7-E587-573B-9DD0-558EFD8BBE1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1281062"/>
            <a:ext cx="1557498" cy="763483"/>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ABA0C176-BE04-7799-B5DE-DB141A234E23}"/>
              </a:ext>
            </a:extLst>
          </p:cNvPr>
          <p:cNvGrpSpPr/>
          <p:nvPr/>
        </p:nvGrpSpPr>
        <p:grpSpPr>
          <a:xfrm>
            <a:off x="143508" y="2205152"/>
            <a:ext cx="3564396" cy="435032"/>
            <a:chOff x="3935053" y="2341571"/>
            <a:chExt cx="1414563" cy="435032"/>
          </a:xfrm>
        </p:grpSpPr>
        <p:sp>
          <p:nvSpPr>
            <p:cNvPr id="5" name="Rectangle: Rounded Corners 4">
              <a:extLst>
                <a:ext uri="{FF2B5EF4-FFF2-40B4-BE49-F238E27FC236}">
                  <a16:creationId xmlns:a16="http://schemas.microsoft.com/office/drawing/2014/main" id="{0D329E63-86D9-A27F-0A44-8739609A237B}"/>
                </a:ext>
              </a:extLst>
            </p:cNvPr>
            <p:cNvSpPr/>
            <p:nvPr/>
          </p:nvSpPr>
          <p:spPr>
            <a:xfrm>
              <a:off x="3935053" y="2341571"/>
              <a:ext cx="1414563" cy="435032"/>
            </a:xfrm>
            <a:prstGeom prst="roundRect">
              <a:avLst/>
            </a:prstGeom>
            <a:solidFill>
              <a:srgbClr val="FF0000"/>
            </a:solidFill>
          </p:spPr>
          <p:style>
            <a:lnRef idx="2">
              <a:schemeClr val="lt1">
                <a:hueOff val="0"/>
                <a:satOff val="0"/>
                <a:lumOff val="0"/>
                <a:alphaOff val="0"/>
              </a:schemeClr>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6" name="Rectangle: Rounded Corners 4">
              <a:extLst>
                <a:ext uri="{FF2B5EF4-FFF2-40B4-BE49-F238E27FC236}">
                  <a16:creationId xmlns:a16="http://schemas.microsoft.com/office/drawing/2014/main" id="{2368CFB4-2FAD-112C-B813-1B6081C0A79C}"/>
                </a:ext>
              </a:extLst>
            </p:cNvPr>
            <p:cNvSpPr txBox="1"/>
            <p:nvPr/>
          </p:nvSpPr>
          <p:spPr>
            <a:xfrm>
              <a:off x="3946129" y="2352344"/>
              <a:ext cx="1372089" cy="3925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noProof="0" dirty="0">
                  <a:solidFill>
                    <a:schemeClr val="bg1"/>
                  </a:solidFill>
                  <a:latin typeface="Verdana" panose="020B0604030504040204" pitchFamily="34" charset="0"/>
                  <a:ea typeface="Verdana" panose="020B0604030504040204" pitchFamily="34" charset="0"/>
                </a:rPr>
                <a:t>FR</a:t>
              </a:r>
              <a:r>
                <a:rPr lang="en-GB" sz="1600" b="1" dirty="0">
                  <a:solidFill>
                    <a:schemeClr val="bg1"/>
                  </a:solidFill>
                  <a:latin typeface="Verdana" panose="020B0604030504040204" pitchFamily="34" charset="0"/>
                  <a:ea typeface="Verdana" panose="020B0604030504040204" pitchFamily="34" charset="0"/>
                </a:rPr>
                <a:t>ANCE IS IN </a:t>
              </a:r>
              <a:r>
                <a:rPr lang="en-GB" sz="1600" b="1" kern="1200" noProof="0" dirty="0">
                  <a:solidFill>
                    <a:schemeClr val="bg1"/>
                  </a:solidFill>
                  <a:latin typeface="Verdana" panose="020B0604030504040204" pitchFamily="34" charset="0"/>
                  <a:ea typeface="Verdana" panose="020B0604030504040204" pitchFamily="34" charset="0"/>
                </a:rPr>
                <a:t>CSC</a:t>
              </a:r>
            </a:p>
          </p:txBody>
        </p:sp>
      </p:grpSp>
      <p:sp>
        <p:nvSpPr>
          <p:cNvPr id="12" name="TextBox 11">
            <a:extLst>
              <a:ext uri="{FF2B5EF4-FFF2-40B4-BE49-F238E27FC236}">
                <a16:creationId xmlns:a16="http://schemas.microsoft.com/office/drawing/2014/main" id="{A453FFAF-7DE6-532E-FB2F-DE20CD284867}"/>
              </a:ext>
            </a:extLst>
          </p:cNvPr>
          <p:cNvSpPr txBox="1"/>
          <p:nvPr/>
        </p:nvSpPr>
        <p:spPr>
          <a:xfrm>
            <a:off x="4211593" y="1281061"/>
            <a:ext cx="3776566" cy="646331"/>
          </a:xfrm>
          <a:prstGeom prst="rect">
            <a:avLst/>
          </a:prstGeom>
          <a:noFill/>
        </p:spPr>
        <p:txBody>
          <a:bodyPr wrap="square">
            <a:spAutoFit/>
          </a:bodyPr>
          <a:lstStyle/>
          <a:p>
            <a:r>
              <a:rPr lang="en-GB" sz="1200" b="1" dirty="0">
                <a:solidFill>
                  <a:srgbClr val="C00000"/>
                </a:solidFill>
                <a:latin typeface="Verdana" pitchFamily="34" charset="0"/>
                <a:ea typeface="+mj-ea"/>
                <a:cs typeface="+mj-cs"/>
              </a:rPr>
              <a:t>nuclear accident in France (RPC)</a:t>
            </a:r>
          </a:p>
          <a:p>
            <a:r>
              <a:rPr lang="en-GB" sz="1200" b="1" dirty="0">
                <a:solidFill>
                  <a:srgbClr val="C00000"/>
                </a:solidFill>
                <a:latin typeface="Verdana" pitchFamily="34" charset="0"/>
                <a:ea typeface="+mj-ea"/>
                <a:cs typeface="+mj-cs"/>
              </a:rPr>
              <a:t>-US technology designer &amp; supplier</a:t>
            </a:r>
          </a:p>
          <a:p>
            <a:r>
              <a:rPr lang="en-GB" sz="1200" b="1" dirty="0">
                <a:solidFill>
                  <a:srgbClr val="C00000"/>
                </a:solidFill>
                <a:latin typeface="Verdana" pitchFamily="34" charset="0"/>
                <a:ea typeface="+mj-ea"/>
                <a:cs typeface="+mj-cs"/>
              </a:rPr>
              <a:t>-US constructor</a:t>
            </a:r>
          </a:p>
        </p:txBody>
      </p:sp>
      <p:pic>
        <p:nvPicPr>
          <p:cNvPr id="1026" name="Picture 2">
            <a:extLst>
              <a:ext uri="{FF2B5EF4-FFF2-40B4-BE49-F238E27FC236}">
                <a16:creationId xmlns:a16="http://schemas.microsoft.com/office/drawing/2014/main" id="{B292C150-3D79-D395-333D-B8C1215D7DB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5122" y="1281061"/>
            <a:ext cx="1181582" cy="763483"/>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A149D16A-DFBF-CB40-C2E7-52FE570116D8}"/>
              </a:ext>
            </a:extLst>
          </p:cNvPr>
          <p:cNvSpPr txBox="1"/>
          <p:nvPr/>
        </p:nvSpPr>
        <p:spPr>
          <a:xfrm>
            <a:off x="94552" y="2692120"/>
            <a:ext cx="9049448" cy="3785652"/>
          </a:xfrm>
          <a:prstGeom prst="rect">
            <a:avLst/>
          </a:prstGeom>
          <a:noFill/>
        </p:spPr>
        <p:txBody>
          <a:bodyPr wrap="square">
            <a:spAutoFit/>
          </a:bodyPr>
          <a:lstStyle/>
          <a:p>
            <a:r>
              <a:rPr lang="en-GB" sz="1200" b="1" dirty="0">
                <a:solidFill>
                  <a:srgbClr val="C00000"/>
                </a:solidFill>
                <a:latin typeface="Verdana" pitchFamily="34" charset="0"/>
                <a:ea typeface="+mj-ea"/>
                <a:cs typeface="+mj-cs"/>
              </a:rPr>
              <a:t>-</a:t>
            </a:r>
            <a:r>
              <a:rPr lang="en-GB" sz="1200" b="1" u="sng" dirty="0">
                <a:solidFill>
                  <a:srgbClr val="C00000"/>
                </a:solidFill>
                <a:latin typeface="Verdana" pitchFamily="34" charset="0"/>
                <a:ea typeface="+mj-ea"/>
                <a:cs typeface="+mj-cs"/>
              </a:rPr>
              <a:t>channelling guaranteed </a:t>
            </a:r>
            <a:r>
              <a:rPr lang="en-GB" sz="1200" b="1" dirty="0">
                <a:solidFill>
                  <a:srgbClr val="C00000"/>
                </a:solidFill>
                <a:latin typeface="Verdana" pitchFamily="34" charset="0"/>
                <a:ea typeface="+mj-ea"/>
                <a:cs typeface="+mj-cs"/>
              </a:rPr>
              <a:t>: French victims (e.g. a class action by French residents and businesses) and non-French victims (e.g. US employees) can </a:t>
            </a:r>
            <a:r>
              <a:rPr lang="en-GB" sz="1200" b="1" u="sng" dirty="0">
                <a:solidFill>
                  <a:srgbClr val="C00000"/>
                </a:solidFill>
                <a:highlight>
                  <a:srgbClr val="FFFF00"/>
                </a:highlight>
                <a:latin typeface="Verdana" pitchFamily="34" charset="0"/>
                <a:ea typeface="+mj-ea"/>
                <a:cs typeface="+mj-cs"/>
              </a:rPr>
              <a:t>only</a:t>
            </a:r>
            <a:r>
              <a:rPr lang="en-GB" sz="1200" b="1" dirty="0">
                <a:solidFill>
                  <a:srgbClr val="C00000"/>
                </a:solidFill>
                <a:highlight>
                  <a:srgbClr val="FFFF00"/>
                </a:highlight>
                <a:latin typeface="Verdana" pitchFamily="34" charset="0"/>
                <a:ea typeface="+mj-ea"/>
                <a:cs typeface="+mj-cs"/>
              </a:rPr>
              <a:t> sue the French Operator</a:t>
            </a:r>
          </a:p>
          <a:p>
            <a:endParaRPr lang="en-GB" sz="800" b="1" dirty="0">
              <a:solidFill>
                <a:srgbClr val="C00000"/>
              </a:solidFill>
              <a:latin typeface="Verdana" pitchFamily="34" charset="0"/>
              <a:ea typeface="+mj-ea"/>
              <a:cs typeface="+mj-cs"/>
            </a:endParaRPr>
          </a:p>
          <a:p>
            <a:r>
              <a:rPr lang="en-GB" sz="1200" b="1" dirty="0">
                <a:solidFill>
                  <a:srgbClr val="C00000"/>
                </a:solidFill>
                <a:latin typeface="Verdana" pitchFamily="34" charset="0"/>
                <a:ea typeface="+mj-ea"/>
                <a:cs typeface="+mj-cs"/>
              </a:rPr>
              <a:t>-</a:t>
            </a:r>
            <a:r>
              <a:rPr lang="en-GB" sz="1200" b="1" u="sng" dirty="0">
                <a:solidFill>
                  <a:srgbClr val="C00000"/>
                </a:solidFill>
                <a:latin typeface="Verdana" pitchFamily="34" charset="0"/>
                <a:ea typeface="+mj-ea"/>
                <a:cs typeface="+mj-cs"/>
              </a:rPr>
              <a:t>jurisdiction</a:t>
            </a:r>
            <a:r>
              <a:rPr lang="en-GB" sz="1200" b="1" dirty="0">
                <a:solidFill>
                  <a:srgbClr val="C00000"/>
                </a:solidFill>
                <a:latin typeface="Verdana" pitchFamily="34" charset="0"/>
                <a:ea typeface="+mj-ea"/>
                <a:cs typeface="+mj-cs"/>
              </a:rPr>
              <a:t>: </a:t>
            </a:r>
            <a:r>
              <a:rPr lang="en-GB" sz="1200" b="1" u="sng" dirty="0">
                <a:solidFill>
                  <a:srgbClr val="C00000"/>
                </a:solidFill>
                <a:highlight>
                  <a:srgbClr val="FFFF00"/>
                </a:highlight>
                <a:latin typeface="Verdana" pitchFamily="34" charset="0"/>
                <a:ea typeface="+mj-ea"/>
                <a:cs typeface="+mj-cs"/>
              </a:rPr>
              <a:t>only</a:t>
            </a:r>
            <a:r>
              <a:rPr lang="en-GB" sz="1200" b="1" dirty="0">
                <a:solidFill>
                  <a:srgbClr val="C00000"/>
                </a:solidFill>
                <a:highlight>
                  <a:srgbClr val="FFFF00"/>
                </a:highlight>
                <a:latin typeface="Verdana" pitchFamily="34" charset="0"/>
                <a:ea typeface="+mj-ea"/>
                <a:cs typeface="+mj-cs"/>
              </a:rPr>
              <a:t> French courts </a:t>
            </a:r>
            <a:r>
              <a:rPr lang="en-GB" sz="1200" b="1" dirty="0">
                <a:solidFill>
                  <a:srgbClr val="C00000"/>
                </a:solidFill>
                <a:latin typeface="Verdana" pitchFamily="34" charset="0"/>
                <a:ea typeface="+mj-ea"/>
                <a:cs typeface="+mj-cs"/>
              </a:rPr>
              <a:t>can admit claims by French and non-French victims; US courts cannot admit claims and are obliged to defer to the jurisdiction of French courts: </a:t>
            </a:r>
          </a:p>
          <a:p>
            <a:r>
              <a:rPr lang="en-GB" sz="1200" b="1" dirty="0">
                <a:solidFill>
                  <a:srgbClr val="C00000"/>
                </a:solidFill>
                <a:latin typeface="Verdana" pitchFamily="34" charset="0"/>
                <a:ea typeface="+mj-ea"/>
                <a:cs typeface="+mj-cs"/>
              </a:rPr>
              <a:t>=&gt; • no forum shopping</a:t>
            </a:r>
          </a:p>
          <a:p>
            <a:r>
              <a:rPr lang="en-GB" sz="1200" b="1" dirty="0">
                <a:solidFill>
                  <a:srgbClr val="C00000"/>
                </a:solidFill>
                <a:latin typeface="Verdana" pitchFamily="34" charset="0"/>
                <a:ea typeface="+mj-ea"/>
                <a:cs typeface="+mj-cs"/>
              </a:rPr>
              <a:t>      • less legal risks, only French courts </a:t>
            </a:r>
          </a:p>
          <a:p>
            <a:r>
              <a:rPr lang="en-GB" sz="1200" b="1" dirty="0">
                <a:solidFill>
                  <a:srgbClr val="C00000"/>
                </a:solidFill>
                <a:latin typeface="Verdana" pitchFamily="34" charset="0"/>
                <a:ea typeface="+mj-ea"/>
                <a:cs typeface="+mj-cs"/>
              </a:rPr>
              <a:t>      • quicker litigation</a:t>
            </a:r>
          </a:p>
          <a:p>
            <a:r>
              <a:rPr lang="en-GB" sz="1200" b="1" dirty="0">
                <a:solidFill>
                  <a:srgbClr val="C00000"/>
                </a:solidFill>
                <a:latin typeface="Verdana" pitchFamily="34" charset="0"/>
                <a:ea typeface="+mj-ea"/>
                <a:cs typeface="+mj-cs"/>
              </a:rPr>
              <a:t>      • less resources to litigate</a:t>
            </a:r>
          </a:p>
          <a:p>
            <a:endParaRPr lang="en-GB" sz="800" b="1" dirty="0">
              <a:solidFill>
                <a:srgbClr val="C00000"/>
              </a:solidFill>
              <a:latin typeface="Verdana" pitchFamily="34" charset="0"/>
              <a:ea typeface="+mj-ea"/>
              <a:cs typeface="+mj-cs"/>
            </a:endParaRPr>
          </a:p>
          <a:p>
            <a:r>
              <a:rPr lang="en-GB" sz="1200" dirty="0">
                <a:solidFill>
                  <a:srgbClr val="C00000"/>
                </a:solidFill>
                <a:latin typeface="Verdana" pitchFamily="34" charset="0"/>
                <a:ea typeface="+mj-ea"/>
                <a:cs typeface="+mj-cs"/>
              </a:rPr>
              <a:t>-</a:t>
            </a:r>
            <a:r>
              <a:rPr lang="en-GB" sz="1200" b="1" u="sng" dirty="0">
                <a:solidFill>
                  <a:srgbClr val="C00000"/>
                </a:solidFill>
                <a:latin typeface="Verdana" pitchFamily="34" charset="0"/>
                <a:ea typeface="+mj-ea"/>
                <a:cs typeface="+mj-cs"/>
              </a:rPr>
              <a:t>jurisdiction</a:t>
            </a:r>
            <a:r>
              <a:rPr lang="en-GB" sz="1200" b="1" dirty="0">
                <a:solidFill>
                  <a:srgbClr val="C00000"/>
                </a:solidFill>
                <a:latin typeface="Verdana" pitchFamily="34" charset="0"/>
                <a:ea typeface="+mj-ea"/>
                <a:cs typeface="+mj-cs"/>
              </a:rPr>
              <a:t>: in case of </a:t>
            </a:r>
            <a:r>
              <a:rPr lang="en-GB" sz="1200" b="1" dirty="0">
                <a:solidFill>
                  <a:srgbClr val="C00000"/>
                </a:solidFill>
                <a:highlight>
                  <a:srgbClr val="FFFF00"/>
                </a:highlight>
                <a:latin typeface="Verdana" pitchFamily="34" charset="0"/>
                <a:ea typeface="+mj-ea"/>
                <a:cs typeface="+mj-cs"/>
              </a:rPr>
              <a:t>wilful conduct </a:t>
            </a:r>
            <a:r>
              <a:rPr lang="en-GB" sz="1200" b="1" dirty="0">
                <a:solidFill>
                  <a:srgbClr val="C00000"/>
                </a:solidFill>
                <a:latin typeface="Verdana" pitchFamily="34" charset="0"/>
                <a:ea typeface="+mj-ea"/>
                <a:cs typeface="+mj-cs"/>
              </a:rPr>
              <a:t>(exception to channelling), the US supplier and constructor have </a:t>
            </a:r>
            <a:r>
              <a:rPr lang="en-GB" sz="1200" b="1" dirty="0">
                <a:solidFill>
                  <a:srgbClr val="C00000"/>
                </a:solidFill>
                <a:highlight>
                  <a:srgbClr val="FFFF00"/>
                </a:highlight>
                <a:latin typeface="Verdana" pitchFamily="34" charset="0"/>
                <a:ea typeface="+mj-ea"/>
                <a:cs typeface="+mj-cs"/>
              </a:rPr>
              <a:t>no jurisdictional arguments</a:t>
            </a:r>
            <a:r>
              <a:rPr lang="en-GB" sz="1200" b="1" dirty="0">
                <a:solidFill>
                  <a:srgbClr val="C00000"/>
                </a:solidFill>
                <a:latin typeface="Verdana" pitchFamily="34" charset="0"/>
                <a:ea typeface="+mj-ea"/>
                <a:cs typeface="+mj-cs"/>
              </a:rPr>
              <a:t> to raise (</a:t>
            </a:r>
            <a:r>
              <a:rPr lang="en-GB" sz="1200" b="1" dirty="0" err="1">
                <a:solidFill>
                  <a:srgbClr val="C00000"/>
                </a:solidFill>
                <a:latin typeface="Verdana" pitchFamily="34" charset="0"/>
                <a:ea typeface="+mj-ea"/>
                <a:cs typeface="+mj-cs"/>
              </a:rPr>
              <a:t>i</a:t>
            </a:r>
            <a:r>
              <a:rPr lang="en-GB" sz="1200" b="1" dirty="0">
                <a:solidFill>
                  <a:srgbClr val="C00000"/>
                </a:solidFill>
                <a:latin typeface="Verdana" pitchFamily="34" charset="0"/>
                <a:ea typeface="+mj-ea"/>
                <a:cs typeface="+mj-cs"/>
              </a:rPr>
              <a:t>) against the French Operator suing them before French courts under French law and (ii) against the enforcement of judgments of French courts </a:t>
            </a:r>
            <a:endParaRPr lang="en-GB" sz="800" b="1" dirty="0">
              <a:solidFill>
                <a:srgbClr val="C00000"/>
              </a:solidFill>
              <a:latin typeface="Verdana" pitchFamily="34" charset="0"/>
              <a:ea typeface="+mj-ea"/>
              <a:cs typeface="+mj-cs"/>
            </a:endParaRPr>
          </a:p>
          <a:p>
            <a:r>
              <a:rPr lang="en-GB" sz="1200" b="1" dirty="0">
                <a:solidFill>
                  <a:srgbClr val="C00000"/>
                </a:solidFill>
                <a:latin typeface="Verdana" pitchFamily="34" charset="0"/>
                <a:ea typeface="+mj-ea"/>
                <a:cs typeface="+mj-cs"/>
              </a:rPr>
              <a:t>-</a:t>
            </a:r>
            <a:r>
              <a:rPr lang="en-GB" sz="1200" b="1" u="sng" dirty="0">
                <a:solidFill>
                  <a:srgbClr val="C00000"/>
                </a:solidFill>
                <a:latin typeface="Verdana" pitchFamily="34" charset="0"/>
                <a:ea typeface="+mj-ea"/>
                <a:cs typeface="+mj-cs"/>
              </a:rPr>
              <a:t>enforceability</a:t>
            </a:r>
            <a:r>
              <a:rPr lang="en-GB" sz="1200" b="1" dirty="0">
                <a:solidFill>
                  <a:srgbClr val="C00000"/>
                </a:solidFill>
                <a:latin typeface="Verdana" pitchFamily="34" charset="0"/>
                <a:ea typeface="+mj-ea"/>
                <a:cs typeface="+mj-cs"/>
              </a:rPr>
              <a:t>: judgments of French courts against US companies are </a:t>
            </a:r>
            <a:r>
              <a:rPr lang="en-GB" sz="1200" b="1" dirty="0">
                <a:solidFill>
                  <a:srgbClr val="C00000"/>
                </a:solidFill>
                <a:highlight>
                  <a:srgbClr val="FFFF00"/>
                </a:highlight>
                <a:latin typeface="Verdana" pitchFamily="34" charset="0"/>
                <a:ea typeface="+mj-ea"/>
                <a:cs typeface="+mj-cs"/>
              </a:rPr>
              <a:t>automatically enforceable</a:t>
            </a:r>
            <a:r>
              <a:rPr lang="en-GB" sz="1200" b="1" dirty="0">
                <a:solidFill>
                  <a:srgbClr val="C00000"/>
                </a:solidFill>
                <a:latin typeface="Verdana" pitchFamily="34" charset="0"/>
                <a:ea typeface="+mj-ea"/>
                <a:cs typeface="+mj-cs"/>
              </a:rPr>
              <a:t> in the US</a:t>
            </a:r>
          </a:p>
          <a:p>
            <a:endParaRPr lang="en-GB" sz="1200" b="1" dirty="0">
              <a:solidFill>
                <a:srgbClr val="C00000"/>
              </a:solidFill>
              <a:latin typeface="Verdana" pitchFamily="34" charset="0"/>
              <a:ea typeface="+mj-ea"/>
              <a:cs typeface="+mj-cs"/>
            </a:endParaRPr>
          </a:p>
          <a:p>
            <a:endParaRPr lang="en-GB" sz="1200" b="1" dirty="0">
              <a:solidFill>
                <a:srgbClr val="C00000"/>
              </a:solidFill>
              <a:latin typeface="Verdana" pitchFamily="34" charset="0"/>
              <a:ea typeface="+mj-ea"/>
              <a:cs typeface="+mj-cs"/>
            </a:endParaRPr>
          </a:p>
          <a:p>
            <a:endParaRPr lang="en-GB" sz="1200" b="1" dirty="0">
              <a:solidFill>
                <a:srgbClr val="C00000"/>
              </a:solidFill>
              <a:latin typeface="Verdana" pitchFamily="34" charset="0"/>
              <a:ea typeface="+mj-ea"/>
              <a:cs typeface="+mj-cs"/>
            </a:endParaRPr>
          </a:p>
          <a:p>
            <a:endParaRPr lang="en-GB" sz="1200" b="1" dirty="0">
              <a:solidFill>
                <a:srgbClr val="C00000"/>
              </a:solidFill>
              <a:latin typeface="Verdana" pitchFamily="34" charset="0"/>
              <a:ea typeface="+mj-ea"/>
              <a:cs typeface="+mj-cs"/>
            </a:endParaRPr>
          </a:p>
          <a:p>
            <a:endParaRPr lang="en-GB" sz="1200" b="1" dirty="0">
              <a:solidFill>
                <a:srgbClr val="C00000"/>
              </a:solidFill>
              <a:latin typeface="Verdana" pitchFamily="34" charset="0"/>
              <a:ea typeface="+mj-ea"/>
              <a:cs typeface="+mj-cs"/>
            </a:endParaRPr>
          </a:p>
        </p:txBody>
      </p:sp>
      <p:pic>
        <p:nvPicPr>
          <p:cNvPr id="7" name="Picture 3">
            <a:extLst>
              <a:ext uri="{FF2B5EF4-FFF2-40B4-BE49-F238E27FC236}">
                <a16:creationId xmlns:a16="http://schemas.microsoft.com/office/drawing/2014/main" id="{D173441C-4D7F-D565-F864-92090393E2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0758" y="108641"/>
            <a:ext cx="1135025" cy="60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39F4419B-E76D-AFDE-4FA1-944666637FED}"/>
              </a:ext>
            </a:extLst>
          </p:cNvPr>
          <p:cNvSpPr txBox="1"/>
          <p:nvPr/>
        </p:nvSpPr>
        <p:spPr>
          <a:xfrm>
            <a:off x="-252536" y="668035"/>
            <a:ext cx="9649072" cy="461665"/>
          </a:xfrm>
          <a:prstGeom prst="rect">
            <a:avLst/>
          </a:prstGeom>
          <a:noFill/>
        </p:spPr>
        <p:txBody>
          <a:bodyPr wrap="square">
            <a:spAutoFit/>
          </a:bodyPr>
          <a:lstStyle/>
          <a:p>
            <a:pPr algn="ctr"/>
            <a:r>
              <a:rPr lang="en-GB" sz="2400" b="1" dirty="0">
                <a:solidFill>
                  <a:srgbClr val="C00000"/>
                </a:solidFill>
                <a:latin typeface="Verdana" pitchFamily="34" charset="0"/>
              </a:rPr>
              <a:t>Fictitious Case Study – nuclear accident in France </a:t>
            </a:r>
            <a:endParaRPr lang="en-GB" sz="2400" b="1" dirty="0">
              <a:solidFill>
                <a:srgbClr val="C00000"/>
              </a:solidFill>
              <a:latin typeface="Verdana" pitchFamily="34" charset="0"/>
              <a:ea typeface="+mj-ea"/>
              <a:cs typeface="+mj-cs"/>
            </a:endParaRPr>
          </a:p>
        </p:txBody>
      </p:sp>
    </p:spTree>
    <p:extLst>
      <p:ext uri="{BB962C8B-B14F-4D97-AF65-F5344CB8AC3E}">
        <p14:creationId xmlns:p14="http://schemas.microsoft.com/office/powerpoint/2010/main" val="318256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560" y="1905000"/>
            <a:ext cx="10009112" cy="1524000"/>
          </a:xfrm>
        </p:spPr>
        <p:txBody>
          <a:bodyPr>
            <a:noAutofit/>
          </a:bodyPr>
          <a:lstStyle/>
          <a:p>
            <a:r>
              <a:rPr lang="en-GB" sz="4000" b="1" dirty="0">
                <a:solidFill>
                  <a:srgbClr val="C00000"/>
                </a:solidFill>
                <a:latin typeface="Verdana" pitchFamily="34" charset="0"/>
              </a:rPr>
              <a:t>Thanks</a:t>
            </a:r>
            <a:br>
              <a:rPr lang="es-ES" sz="4000" b="1" dirty="0">
                <a:solidFill>
                  <a:srgbClr val="C00000"/>
                </a:solidFill>
                <a:latin typeface="Verdana" pitchFamily="34" charset="0"/>
              </a:rPr>
            </a:br>
            <a:br>
              <a:rPr lang="es-ES" sz="800" b="1" dirty="0">
                <a:solidFill>
                  <a:srgbClr val="C00000"/>
                </a:solidFill>
                <a:latin typeface="Verdana" pitchFamily="34" charset="0"/>
              </a:rPr>
            </a:br>
            <a:endParaRPr lang="es-ES" sz="4000" b="1" dirty="0">
              <a:solidFill>
                <a:srgbClr val="C00000"/>
              </a:solidFill>
              <a:latin typeface="Verdana" pitchFamily="34" charset="0"/>
            </a:endParaRPr>
          </a:p>
        </p:txBody>
      </p:sp>
      <p:sp>
        <p:nvSpPr>
          <p:cNvPr id="3" name="Subtitle 2"/>
          <p:cNvSpPr>
            <a:spLocks noGrp="1"/>
          </p:cNvSpPr>
          <p:nvPr>
            <p:ph type="subTitle" idx="1"/>
          </p:nvPr>
        </p:nvSpPr>
        <p:spPr>
          <a:xfrm>
            <a:off x="251520" y="3284984"/>
            <a:ext cx="8712968" cy="2664296"/>
          </a:xfrm>
        </p:spPr>
        <p:txBody>
          <a:bodyPr>
            <a:normAutofit fontScale="92500" lnSpcReduction="20000"/>
          </a:bodyPr>
          <a:lstStyle/>
          <a:p>
            <a:endParaRPr lang="en-GB" sz="900" b="1" dirty="0">
              <a:latin typeface="Verdana" pitchFamily="34" charset="0"/>
              <a:ea typeface="Verdana" pitchFamily="34" charset="0"/>
              <a:cs typeface="Verdana" pitchFamily="34" charset="0"/>
            </a:endParaRPr>
          </a:p>
          <a:p>
            <a:r>
              <a:rPr lang="en-GB" sz="2800" b="1" dirty="0">
                <a:solidFill>
                  <a:schemeClr val="tx1"/>
                </a:solidFill>
                <a:latin typeface="Verdana" pitchFamily="34" charset="0"/>
                <a:ea typeface="Verdana" pitchFamily="34" charset="0"/>
                <a:cs typeface="Verdana" pitchFamily="34" charset="0"/>
              </a:rPr>
              <a:t>Evelyne Ameye LLM</a:t>
            </a:r>
          </a:p>
          <a:p>
            <a:r>
              <a:rPr lang="en-GB" sz="2800" b="1" dirty="0">
                <a:solidFill>
                  <a:schemeClr val="tx1"/>
                </a:solidFill>
                <a:latin typeface="Verdana" pitchFamily="34" charset="0"/>
                <a:ea typeface="Verdana" pitchFamily="34" charset="0"/>
                <a:cs typeface="Verdana" pitchFamily="34" charset="0"/>
                <a:hlinkClick r:id="rId2"/>
              </a:rPr>
              <a:t>www.eameye.com</a:t>
            </a:r>
            <a:endParaRPr lang="en-GB" sz="2800" b="1" dirty="0">
              <a:solidFill>
                <a:schemeClr val="tx1"/>
              </a:solidFill>
              <a:latin typeface="Verdana" pitchFamily="34" charset="0"/>
              <a:ea typeface="Verdana" pitchFamily="34" charset="0"/>
              <a:cs typeface="Verdana" pitchFamily="34" charset="0"/>
            </a:endParaRPr>
          </a:p>
          <a:p>
            <a:r>
              <a:rPr lang="en-GB" sz="2800" b="1" dirty="0">
                <a:solidFill>
                  <a:schemeClr val="tx1"/>
                </a:solidFill>
                <a:latin typeface="Verdana" pitchFamily="34" charset="0"/>
                <a:ea typeface="Verdana" pitchFamily="34" charset="0"/>
                <a:cs typeface="Verdana" pitchFamily="34" charset="0"/>
              </a:rPr>
              <a:t>evelyne@eameye.com</a:t>
            </a:r>
          </a:p>
          <a:p>
            <a:r>
              <a:rPr lang="en-GB" sz="1800" b="1" dirty="0">
                <a:solidFill>
                  <a:schemeClr val="tx1"/>
                </a:solidFill>
                <a:latin typeface="Verdana" pitchFamily="34" charset="0"/>
                <a:ea typeface="Verdana" pitchFamily="34" charset="0"/>
                <a:cs typeface="Verdana" pitchFamily="34" charset="0"/>
              </a:rPr>
              <a:t>Competition/Antitrust Lawyer</a:t>
            </a:r>
          </a:p>
          <a:p>
            <a:r>
              <a:rPr lang="en-GB" sz="1800" b="1" dirty="0">
                <a:solidFill>
                  <a:schemeClr val="tx1"/>
                </a:solidFill>
                <a:latin typeface="Verdana" pitchFamily="34" charset="0"/>
                <a:ea typeface="Verdana" pitchFamily="34" charset="0"/>
                <a:cs typeface="Verdana" pitchFamily="34" charset="0"/>
              </a:rPr>
              <a:t>Nuclear Energy Lawyer </a:t>
            </a:r>
          </a:p>
          <a:p>
            <a:r>
              <a:rPr lang="en-GB" sz="1800" b="1" dirty="0">
                <a:solidFill>
                  <a:schemeClr val="tx1"/>
                </a:solidFill>
                <a:latin typeface="Verdana" pitchFamily="34" charset="0"/>
                <a:ea typeface="Verdana" pitchFamily="34" charset="0"/>
                <a:cs typeface="Verdana" pitchFamily="34" charset="0"/>
              </a:rPr>
              <a:t>+34 680 747 665</a:t>
            </a:r>
          </a:p>
          <a:p>
            <a:r>
              <a:rPr lang="en-GB" sz="1400" i="1" dirty="0">
                <a:solidFill>
                  <a:schemeClr val="tx1"/>
                </a:solidFill>
                <a:latin typeface="Verdana" pitchFamily="34" charset="0"/>
                <a:ea typeface="Verdana" pitchFamily="34" charset="0"/>
                <a:cs typeface="Verdana" pitchFamily="34" charset="0"/>
              </a:rPr>
              <a:t>Member of the Madrid Bar and Brussels Bar </a:t>
            </a:r>
            <a:endParaRPr lang="en-GB" sz="900" i="1" dirty="0">
              <a:solidFill>
                <a:schemeClr val="tx1"/>
              </a:solidFill>
              <a:latin typeface="Verdana" pitchFamily="34" charset="0"/>
              <a:ea typeface="Verdana" pitchFamily="34" charset="0"/>
              <a:cs typeface="Verdana" pitchFamily="34" charset="0"/>
            </a:endParaRPr>
          </a:p>
          <a:p>
            <a:r>
              <a:rPr lang="en-GB" sz="1400" i="1" dirty="0">
                <a:solidFill>
                  <a:schemeClr val="tx1"/>
                </a:solidFill>
                <a:latin typeface="Verdana" pitchFamily="34" charset="0"/>
                <a:ea typeface="Verdana" pitchFamily="34" charset="0"/>
                <a:cs typeface="Verdana" pitchFamily="34" charset="0"/>
              </a:rPr>
              <a:t>Listed in CHAMBERS &amp; PARTNERS EUROPE 2024</a:t>
            </a:r>
          </a:p>
          <a:p>
            <a:endParaRPr lang="es-ES" sz="1400" dirty="0">
              <a:solidFill>
                <a:schemeClr val="tx1"/>
              </a:solidFill>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782" y="367707"/>
            <a:ext cx="3862554"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7" y="360890"/>
            <a:ext cx="2330135" cy="124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0923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48085</TotalTime>
  <Words>1662</Words>
  <Application>Microsoft Office PowerPoint</Application>
  <PresentationFormat>On-screen Show (4:3)</PresentationFormat>
  <Paragraphs>217</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Century Gothic</vt:lpstr>
      <vt:lpstr>Courier New</vt:lpstr>
      <vt:lpstr>Palatino Linotype</vt:lpstr>
      <vt:lpstr>Times New Roman</vt:lpstr>
      <vt:lpstr>Verdana</vt:lpstr>
      <vt:lpstr>Executive</vt:lpstr>
      <vt:lpstr>WG2 meeting – INLA A SWOT (strengths, weaknesses, opportunities and threats) analysis for Paris Convention and Vienna Convention members to join the CSC     </vt:lpstr>
      <vt:lpstr> </vt:lpstr>
      <vt:lpstr> </vt:lpstr>
      <vt:lpstr> </vt:lpstr>
      <vt:lpstr> </vt:lpstr>
      <vt:lpstr> </vt:lpstr>
      <vt:lpstr> </vt:lpstr>
      <vt:lpstr>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klk</dc:title>
  <dc:creator>repolho</dc:creator>
  <cp:lastModifiedBy>Evelyne Ameye</cp:lastModifiedBy>
  <cp:revision>143</cp:revision>
  <cp:lastPrinted>2023-10-04T10:03:30Z</cp:lastPrinted>
  <dcterms:created xsi:type="dcterms:W3CDTF">2014-11-20T07:06:43Z</dcterms:created>
  <dcterms:modified xsi:type="dcterms:W3CDTF">2024-03-19T11:42:49Z</dcterms:modified>
</cp:coreProperties>
</file>